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63" r:id="rId2"/>
    <p:sldId id="264" r:id="rId3"/>
    <p:sldId id="304" r:id="rId4"/>
    <p:sldId id="305" r:id="rId5"/>
    <p:sldId id="308" r:id="rId6"/>
    <p:sldId id="294" r:id="rId7"/>
    <p:sldId id="295" r:id="rId8"/>
    <p:sldId id="306" r:id="rId9"/>
    <p:sldId id="307" r:id="rId10"/>
    <p:sldId id="310" r:id="rId11"/>
    <p:sldId id="309" r:id="rId12"/>
    <p:sldId id="296" r:id="rId13"/>
    <p:sldId id="312" r:id="rId14"/>
    <p:sldId id="31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86400" autoAdjust="0"/>
  </p:normalViewPr>
  <p:slideViewPr>
    <p:cSldViewPr>
      <p:cViewPr>
        <p:scale>
          <a:sx n="89" d="100"/>
          <a:sy n="89" d="100"/>
        </p:scale>
        <p:origin x="-2274" y="-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8DF1E-C8B9-4152-BE7A-16E275F7F988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FFDFA-3ACE-4A66-81E7-4E92D869EE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211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FFDFA-3ACE-4A66-81E7-4E92D869EE8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417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1872208"/>
          </a:xfrm>
        </p:spPr>
        <p:txBody>
          <a:bodyPr>
            <a:noAutofit/>
          </a:bodyPr>
          <a:lstStyle/>
          <a:p>
            <a:pPr algn="ctr">
              <a:spcAft>
                <a:spcPts val="1125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«Современный подросток. Какой он?» </a:t>
            </a: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44008" y="5027749"/>
            <a:ext cx="3888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indent="0" algn="ctr">
              <a:buNone/>
            </a:pP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Гисматуллина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Елена Сергеевна</a:t>
            </a:r>
          </a:p>
          <a:p>
            <a:pPr marL="68580" indent="0" algn="ctr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 </a:t>
            </a:r>
          </a:p>
          <a:p>
            <a:pPr marL="68580" indent="0" algn="ctr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РЖД лицея № 20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CAB13-PSY\Desktop\подросток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60848"/>
            <a:ext cx="403244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67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76672"/>
            <a:ext cx="4896544" cy="6048672"/>
          </a:xfrm>
        </p:spPr>
        <p:txBody>
          <a:bodyPr>
            <a:normAutofit fontScale="77500" lnSpcReduction="20000"/>
          </a:bodyPr>
          <a:lstStyle/>
          <a:p>
            <a:pPr marL="68580" indent="0">
              <a:buNone/>
            </a:pPr>
            <a:r>
              <a:rPr lang="ru-RU" sz="4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Подростковый возраст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10-11 до 15-16 лет. </a:t>
            </a:r>
            <a:endParaRPr lang="ru-RU" sz="36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ru-RU" sz="36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переходным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как в это время ребенок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 от детской модели поведения к взрослой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в этот период подросток переживает серьезнейшие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физиологические изменения.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CAB13-PSY\Desktop\человечки\чел 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015834"/>
            <a:ext cx="3744416" cy="375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57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980728"/>
            <a:ext cx="6777317" cy="4851901"/>
          </a:xfrm>
        </p:spPr>
        <p:txBody>
          <a:bodyPr/>
          <a:lstStyle/>
          <a:p>
            <a:pPr marL="68580" indent="0">
              <a:buNone/>
            </a:pPr>
            <a:r>
              <a:rPr lang="ru-RU" dirty="0" smtClean="0"/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«Пробую быть самостоятельным, хотя не очень умею».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CAB13-PSY\Desktop\человечки\чел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31512"/>
            <a:ext cx="5455463" cy="3436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74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611561" y="764704"/>
            <a:ext cx="5184575" cy="5688631"/>
          </a:xfrm>
        </p:spPr>
        <p:txBody>
          <a:bodyPr>
            <a:normAutofit fontScale="97500"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Есть свое мнение, не всегда верное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Считает именно свое мнение истинно верным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Не считается с мнением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(взрослых)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Поступает так, как хочет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Есть стремление попробовать все, что делают его сверстники и взрослые (покурить и т.д.)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Считает, что он все может и с ним ничего не может случиться (не заботится о безопасности)</a:t>
            </a: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6146" name="Picture 2" descr="C:\Users\CAB13-PSY\Desktop\подросток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7" b="3384"/>
          <a:stretch/>
        </p:blipFill>
        <p:spPr bwMode="auto">
          <a:xfrm>
            <a:off x="5434413" y="692696"/>
            <a:ext cx="3223449" cy="372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50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0596976"/>
              </p:ext>
            </p:extLst>
          </p:nvPr>
        </p:nvGraphicFramePr>
        <p:xfrm>
          <a:off x="467544" y="1268760"/>
          <a:ext cx="8136903" cy="4547022"/>
        </p:xfrm>
        <a:graphic>
          <a:graphicData uri="http://schemas.openxmlformats.org/drawingml/2006/table">
            <a:tbl>
              <a:tblPr firstRow="1" firstCol="1" bandRow="1"/>
              <a:tblGrid>
                <a:gridCol w="4011864"/>
                <a:gridCol w="4125039"/>
              </a:tblGrid>
              <a:tr h="2308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Трехлетки 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70510" indent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Подростки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8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170" name="Рисунок 2" descr="кризис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101502"/>
            <a:ext cx="3960440" cy="272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" name="Рисунок 3" descr="кризис 14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101502"/>
            <a:ext cx="4137476" cy="272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85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367386"/>
              </p:ext>
            </p:extLst>
          </p:nvPr>
        </p:nvGraphicFramePr>
        <p:xfrm>
          <a:off x="539552" y="836712"/>
          <a:ext cx="8064896" cy="5544615"/>
        </p:xfrm>
        <a:graphic>
          <a:graphicData uri="http://schemas.openxmlformats.org/drawingml/2006/table">
            <a:tbl>
              <a:tblPr firstRow="1" firstCol="1" bandRow="1"/>
              <a:tblGrid>
                <a:gridCol w="3976361"/>
                <a:gridCol w="4088535"/>
              </a:tblGrid>
              <a:tr h="1277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Трехлетки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70510" indent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12" marR="67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Подростки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12" marR="67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Протестуют 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против родительских требований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12" marR="67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Протестуют против родительских требований.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12" marR="67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Безумно тянутся к сверстникам.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12" marR="67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Безумно тянутся к сверстникам.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12" marR="67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2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 Требуется помощь в обучении удовлетворять свои потребности: чтобы вовремя сходить в туалет, вовремя поесть.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12" marR="67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 Требуется помощь, чтобы научиться контролировать свои желания: вовремя приходить домой, распределять свободное время, своевременно готовиться к занятиям.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12" marR="67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009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1659419"/>
              </p:ext>
            </p:extLst>
          </p:nvPr>
        </p:nvGraphicFramePr>
        <p:xfrm>
          <a:off x="539552" y="620689"/>
          <a:ext cx="8064896" cy="5832648"/>
        </p:xfrm>
        <a:graphic>
          <a:graphicData uri="http://schemas.openxmlformats.org/drawingml/2006/table">
            <a:tbl>
              <a:tblPr firstRow="1" firstCol="1" bandRow="1"/>
              <a:tblGrid>
                <a:gridCol w="4047368"/>
                <a:gridCol w="4017528"/>
              </a:tblGrid>
              <a:tr h="11469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Трехлетки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70510" indent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96" marR="4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Подростки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96" marR="4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94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 Их следует учить быть осторожными с опасными игрушками.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96" marR="4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 Их следует учить быть осторожными с опасными друзьями.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96" marR="4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29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 Борются за власть в игре.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96" marR="4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 Борются за статус и власть среди сверстников.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96" marR="4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46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 Все подряд тянут в рот – от пуговиц до тараканов. 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96" marR="4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 Все подряд тянут в рот – от алкоголя до наркотиков.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96" marR="4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88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 Нуждаются в постоянном родительском внимании и помощи (т.е. в полной доступности родителей для удовлетворения своих потребностей в общении с ними). 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96" marR="4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 Нуждаются в постоянном родительском внимании и помощи (т.е. в полной доступности родителей для удовлетворения своих потребностей в общении с ними).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96" marR="4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776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5112568" cy="5688632"/>
          </a:xfrm>
        </p:spPr>
        <p:txBody>
          <a:bodyPr>
            <a:normAutofit/>
          </a:bodyPr>
          <a:lstStyle/>
          <a:p>
            <a:pPr marL="68580" lvl="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делать родителям?</a:t>
            </a:r>
          </a:p>
          <a:p>
            <a:pPr lvl="0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аргументировать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запреты;</a:t>
            </a:r>
          </a:p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обсуждать: если ты поступишь так, то какие будут последствия (испортишь свое здоровье, можешь попасть в плохую компанию, с тобой может случиться что-то плохое);</a:t>
            </a:r>
          </a:p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считаться с мнением подростка (иначе он не научится считаться с вашим);</a:t>
            </a:r>
          </a:p>
          <a:p>
            <a:endParaRPr lang="ru-RU" dirty="0"/>
          </a:p>
        </p:txBody>
      </p:sp>
      <p:pic>
        <p:nvPicPr>
          <p:cNvPr id="4" name="Picture 2" descr="C:\Users\User\Desktop\чел 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556792"/>
            <a:ext cx="3600400" cy="360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308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4968552" cy="5760640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считать свою позицию на 100% правильной;</a:t>
            </a:r>
          </a:p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 его, хвалить (возможно, даже не совсем заслуженно, для повышения уверенности в себе);</a:t>
            </a:r>
          </a:p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критиковать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друзей или тех, с кем он встречается (бесполезно, вызовет только отрицание и негатив), если только тех, с кем он уже расстался или поссорился;</a:t>
            </a:r>
          </a:p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спорах пытаться договориться</a:t>
            </a:r>
          </a:p>
          <a:p>
            <a:endParaRPr lang="ru-RU" dirty="0"/>
          </a:p>
        </p:txBody>
      </p:sp>
      <p:pic>
        <p:nvPicPr>
          <p:cNvPr id="4" name="Picture 2" descr="C:\Users\User\Desktop\чел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564904"/>
            <a:ext cx="4529693" cy="39011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502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20688"/>
            <a:ext cx="7024744" cy="648072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Советы взрослым: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6118" y="1125996"/>
            <a:ext cx="4104455" cy="5256584"/>
          </a:xfrm>
        </p:spPr>
        <p:txBody>
          <a:bodyPr>
            <a:normAutofit fontScale="92500"/>
          </a:bodyPr>
          <a:lstStyle/>
          <a:p>
            <a:pPr lvl="0"/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Максимально сокращать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период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свободного времени 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подростка – 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«времени праздного существования и безделья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»;</a:t>
            </a:r>
            <a:endParaRPr lang="ru-RU" dirty="0">
              <a:solidFill>
                <a:srgbClr val="333333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/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Формировать круг 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интересов подростка на основе особенностей 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его 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характера и 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способностей;</a:t>
            </a:r>
            <a:endParaRPr lang="ru-RU" dirty="0">
              <a:solidFill>
                <a:srgbClr val="333333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/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Привлекать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 таким занятиям как чтение, самообразование, занятия музыкой, спортом, положительно формирующим личность.</a:t>
            </a:r>
            <a:endParaRPr lang="ru-RU" dirty="0">
              <a:solidFill>
                <a:srgbClr val="333333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C:\Users\CAB13-PSY\Desktop\2021-2022\человечки\чел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2" t="8114" r="14917" b="9534"/>
          <a:stretch/>
        </p:blipFill>
        <p:spPr bwMode="auto">
          <a:xfrm>
            <a:off x="6784930" y="699246"/>
            <a:ext cx="1931668" cy="272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AB13-PSY\Desktop\2021-2022\человечки\чел 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1" r="18487"/>
          <a:stretch/>
        </p:blipFill>
        <p:spPr bwMode="auto">
          <a:xfrm>
            <a:off x="4499992" y="2064122"/>
            <a:ext cx="2035315" cy="322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CAB13-PSY\Desktop\2021-2022\человечки\чел7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6" r="23353" b="6330"/>
          <a:stretch/>
        </p:blipFill>
        <p:spPr bwMode="auto">
          <a:xfrm>
            <a:off x="6681812" y="3674853"/>
            <a:ext cx="1997289" cy="2707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55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4896544" cy="5400600"/>
          </a:xfrm>
        </p:spPr>
        <p:txBody>
          <a:bodyPr>
            <a:normAutofit/>
          </a:bodyPr>
          <a:lstStyle/>
          <a:p>
            <a:pPr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6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Включать </a:t>
            </a:r>
            <a:r>
              <a:rPr lang="ru-RU" sz="26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подростка </a:t>
            </a:r>
            <a:r>
              <a:rPr lang="ru-RU" sz="2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такую деятельность, которая лежит в сфере интересов взрослых, но в то же время создает возможности ему реализовать и утвердить себя на уровне взрослых.</a:t>
            </a:r>
            <a:endParaRPr lang="ru-RU" sz="2600" dirty="0">
              <a:solidFill>
                <a:srgbClr val="333333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050" name="Picture 2" descr="C:\Users\CAB13-PSY\Desktop\подросток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84519"/>
            <a:ext cx="3304507" cy="395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38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20688"/>
            <a:ext cx="5400600" cy="5760640"/>
          </a:xfrm>
        </p:spPr>
        <p:txBody>
          <a:bodyPr>
            <a:normAutofit fontScale="92500"/>
          </a:bodyPr>
          <a:lstStyle/>
          <a:p>
            <a:pPr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6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Снижать </a:t>
            </a:r>
            <a:r>
              <a:rPr lang="ru-RU" sz="26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проявления агрессии </a:t>
            </a:r>
            <a:r>
              <a:rPr lang="ru-RU" sz="2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путем посещения спортивных школ, ежедневной гимнастики дома с использованием гантелей и эспандера, железных гирь и боксерских перчаток (пусть подростки колотят друг друга в мирной драке, давая выход накопившейся энергии, чтобы агрессия не накапливалась подобно статистическому электричеству, имеющему свойство взрываться болезненными разрядами</a:t>
            </a:r>
            <a:r>
              <a:rPr lang="ru-RU" sz="2600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).</a:t>
            </a:r>
            <a:endParaRPr lang="ru-RU" sz="2600" dirty="0">
              <a:solidFill>
                <a:srgbClr val="333333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098" name="Picture 2" descr="C:\Users\CAB13-PSY\Desktop\подросток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84784"/>
            <a:ext cx="4653136" cy="46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7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3" y="764704"/>
            <a:ext cx="4536504" cy="5067925"/>
          </a:xfrm>
        </p:spPr>
        <p:txBody>
          <a:bodyPr/>
          <a:lstStyle/>
          <a:p>
            <a:pPr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Честно указывать 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подростку на его удачи и не удачи (причем удачи объяснять его способностями, а неудачи – недостаточной подготовкой)</a:t>
            </a:r>
            <a:endParaRPr lang="ru-RU" dirty="0">
              <a:solidFill>
                <a:srgbClr val="333333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Не захваливать 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подростка, объясняя его неудачи случайностью, т.к. это формирует у него эффект неадекватности.</a:t>
            </a:r>
            <a:endParaRPr lang="ru-RU" dirty="0">
              <a:solidFill>
                <a:srgbClr val="333333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122" name="Picture 2" descr="C:\Users\CAB13-PSY\Desktop\2021-2022\человечки\чел 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780928"/>
            <a:ext cx="3436640" cy="343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20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5" y="764705"/>
            <a:ext cx="5400601" cy="4248472"/>
          </a:xfrm>
        </p:spPr>
        <p:txBody>
          <a:bodyPr>
            <a:normAutofit fontScale="92500"/>
          </a:bodyPr>
          <a:lstStyle/>
          <a:p>
            <a:pPr marL="68580" indent="0">
              <a:buNone/>
            </a:pPr>
            <a:r>
              <a:rPr lang="ru-RU" sz="3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думайте, что воспитываете ребенка только тогда, когда с ним разговариваете или поучаете его, или приказываете ему. Вы воспитываете его в каждый момент вашей жизни, даже тогда, когда вас нет дома </a:t>
            </a:r>
            <a:endParaRPr lang="ru-RU" sz="3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(</a:t>
            </a:r>
            <a:r>
              <a:rPr 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А.С. Макаренко)</a:t>
            </a:r>
          </a:p>
          <a:p>
            <a:endParaRPr lang="ru-RU" dirty="0"/>
          </a:p>
        </p:txBody>
      </p:sp>
      <p:pic>
        <p:nvPicPr>
          <p:cNvPr id="3074" name="Picture 2" descr="C:\Users\CAB13-PSY\Desktop\семья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8" t="4253" r="13649" b="4266"/>
          <a:stretch/>
        </p:blipFill>
        <p:spPr bwMode="auto">
          <a:xfrm>
            <a:off x="5580112" y="2819920"/>
            <a:ext cx="2940424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45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1351</TotalTime>
  <Words>614</Words>
  <Application>Microsoft Office PowerPoint</Application>
  <PresentationFormat>Экран (4:3)</PresentationFormat>
  <Paragraphs>65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Остин</vt:lpstr>
      <vt:lpstr>«Современный подросток. Какой он?»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Советы взрослым: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Megasoftware GrouP™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RePack by Diakov</cp:lastModifiedBy>
  <cp:revision>113</cp:revision>
  <dcterms:created xsi:type="dcterms:W3CDTF">2017-08-29T21:40:33Z</dcterms:created>
  <dcterms:modified xsi:type="dcterms:W3CDTF">2023-12-27T03:40:50Z</dcterms:modified>
</cp:coreProperties>
</file>