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63" r:id="rId2"/>
    <p:sldId id="285" r:id="rId3"/>
    <p:sldId id="267" r:id="rId4"/>
    <p:sldId id="286" r:id="rId5"/>
    <p:sldId id="276" r:id="rId6"/>
    <p:sldId id="280" r:id="rId7"/>
    <p:sldId id="304" r:id="rId8"/>
    <p:sldId id="279" r:id="rId9"/>
    <p:sldId id="277" r:id="rId10"/>
    <p:sldId id="278" r:id="rId11"/>
    <p:sldId id="266" r:id="rId12"/>
    <p:sldId id="307" r:id="rId13"/>
    <p:sldId id="264" r:id="rId14"/>
    <p:sldId id="303" r:id="rId15"/>
    <p:sldId id="302" r:id="rId16"/>
    <p:sldId id="305" r:id="rId17"/>
    <p:sldId id="306" r:id="rId18"/>
    <p:sldId id="30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6E4954C-82D5-4493-8DB4-D12B4024AB88}">
          <p14:sldIdLst>
            <p14:sldId id="263"/>
            <p14:sldId id="285"/>
            <p14:sldId id="267"/>
            <p14:sldId id="286"/>
            <p14:sldId id="276"/>
            <p14:sldId id="280"/>
            <p14:sldId id="304"/>
            <p14:sldId id="279"/>
            <p14:sldId id="277"/>
            <p14:sldId id="278"/>
            <p14:sldId id="266"/>
            <p14:sldId id="307"/>
            <p14:sldId id="264"/>
            <p14:sldId id="303"/>
            <p14:sldId id="302"/>
          </p14:sldIdLst>
        </p14:section>
        <p14:section name="Раздел без заголовка" id="{B2BBBD5A-304F-4E2D-8F2D-02905A147A23}">
          <p14:sldIdLst>
            <p14:sldId id="305"/>
            <p14:sldId id="306"/>
            <p14:sldId id="30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2746" autoAdjust="0"/>
  </p:normalViewPr>
  <p:slideViewPr>
    <p:cSldViewPr>
      <p:cViewPr>
        <p:scale>
          <a:sx n="55" d="100"/>
          <a:sy n="55" d="100"/>
        </p:scale>
        <p:origin x="-3234" y="-9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8DF1E-C8B9-4152-BE7A-16E275F7F988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FFDFA-3ACE-4A66-81E7-4E92D869EE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1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FDFA-3ACE-4A66-81E7-4E92D869EE8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B866C35-266A-4584-BAFA-561E6FFFEEEE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363B031-010B-4D23-B84C-35E59A5E4A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1584176"/>
          </a:xfrm>
        </p:spPr>
        <p:txBody>
          <a:bodyPr>
            <a:noAutofit/>
          </a:bodyPr>
          <a:lstStyle/>
          <a:p>
            <a:pPr algn="ctr">
              <a:spcAft>
                <a:spcPts val="1125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«Наши руки не для скуки. </a:t>
            </a:r>
            <a:b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Развитие мелкой моторики ребенка в домашних условиях»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5157192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ctr">
              <a:buNone/>
            </a:pP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Гисматуллина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Сергеевна</a:t>
            </a:r>
          </a:p>
          <a:p>
            <a:pPr marL="6858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–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РЖД лицея № 20 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CAB13-PSY\Desktop\пальчики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53" y="2132856"/>
            <a:ext cx="5483094" cy="352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7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36904" cy="3528392"/>
          </a:xfrm>
        </p:spPr>
        <p:txBody>
          <a:bodyPr>
            <a:noAutofit/>
          </a:bodyPr>
          <a:lstStyle/>
          <a:p>
            <a:pPr algn="r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«Чем больше уверенности в движении</a:t>
            </a:r>
            <a:r>
              <a:rPr lang="ru-RU" sz="2800" dirty="0">
                <a:latin typeface="Times New Roman"/>
                <a:ea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детской руки, тем ярче речь ребенка,</a:t>
            </a:r>
            <a:r>
              <a:rPr lang="ru-RU" sz="2800" dirty="0">
                <a:latin typeface="Times New Roman"/>
                <a:ea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чем больше мастерства в детской</a:t>
            </a:r>
            <a:r>
              <a:rPr lang="ru-RU" sz="2800" dirty="0">
                <a:latin typeface="Times New Roman"/>
                <a:ea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руке, тем ребенок умнее».</a:t>
            </a:r>
            <a:r>
              <a:rPr lang="ru-RU" sz="2800" dirty="0">
                <a:latin typeface="Times New Roman"/>
                <a:ea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</a:rPr>
            </a:br>
            <a:r>
              <a:rPr lang="ru-RU" sz="2800" dirty="0" smtClean="0">
                <a:latin typeface="Times New Roman"/>
                <a:ea typeface="Times New Roman"/>
              </a:rPr>
              <a:t/>
            </a:r>
            <a:br>
              <a:rPr lang="ru-RU" sz="2800" dirty="0" smtClean="0">
                <a:latin typeface="Times New Roman"/>
                <a:ea typeface="Times New Roman"/>
              </a:rPr>
            </a:br>
            <a:r>
              <a:rPr lang="ru-RU" sz="28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В.А.Сухомлинский</a:t>
            </a:r>
            <a:r>
              <a:rPr lang="ru-RU" sz="2800" dirty="0">
                <a:latin typeface="Times New Roman"/>
                <a:ea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</a:rPr>
            </a:b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CAB13-PSY\Desktop\сухомлински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41864"/>
            <a:ext cx="2880320" cy="427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AB13-PSY\Desktop\пальчик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234" y="3645024"/>
            <a:ext cx="3767542" cy="28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403244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482"/>
              </a:spcAft>
            </a:pPr>
            <a:r>
              <a:rPr lang="ru-RU" sz="2400" kern="1400" dirty="0">
                <a:solidFill>
                  <a:srgbClr val="000000"/>
                </a:solidFill>
                <a:latin typeface="Century Schoolbook"/>
              </a:rPr>
              <a:t>Уровень развития мелкой моторики – </a:t>
            </a:r>
            <a:r>
              <a:rPr lang="ru-RU" sz="2400" b="1" kern="1400" dirty="0">
                <a:solidFill>
                  <a:srgbClr val="000000"/>
                </a:solidFill>
                <a:latin typeface="Century Schoolbook"/>
              </a:rPr>
              <a:t>один из показателей интеллектуальной готовности к школе </a:t>
            </a:r>
            <a:r>
              <a:rPr lang="ru-RU" sz="2400" kern="1400" dirty="0">
                <a:solidFill>
                  <a:srgbClr val="000000"/>
                </a:solidFill>
                <a:latin typeface="Century Schoolbook"/>
              </a:rPr>
              <a:t>и именно в этой области дошкольники испытывают серьезные трудности. Поэтому работу по развитию мелкой моторики нужно начинать, задолго до поступления в школу, а именно с самого раннего </a:t>
            </a:r>
            <a:r>
              <a:rPr lang="ru-RU" sz="2400" kern="1400" dirty="0" smtClean="0">
                <a:solidFill>
                  <a:srgbClr val="000000"/>
                </a:solidFill>
                <a:latin typeface="Century Schoolbook"/>
              </a:rPr>
              <a:t>возраста.</a:t>
            </a:r>
            <a:r>
              <a:rPr lang="ru-RU" sz="2400" kern="1400" dirty="0">
                <a:solidFill>
                  <a:srgbClr val="000000"/>
                </a:solidFill>
                <a:latin typeface="Century Schoolbook"/>
              </a:rPr>
              <a:t/>
            </a:r>
            <a:br>
              <a:rPr lang="ru-RU" sz="2400" kern="1400" dirty="0">
                <a:solidFill>
                  <a:srgbClr val="000000"/>
                </a:solidFill>
                <a:latin typeface="Century Schoolbook"/>
              </a:rPr>
            </a:b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49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5112568" cy="655272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482"/>
              </a:spcAft>
            </a:pPr>
            <a:r>
              <a:rPr lang="ru-RU" sz="2400" kern="1400" dirty="0">
                <a:solidFill>
                  <a:srgbClr val="000000"/>
                </a:solidFill>
                <a:latin typeface="Times New Roman"/>
              </a:rPr>
              <a:t>Учеными доказано, что </a:t>
            </a:r>
            <a:r>
              <a:rPr lang="ru-RU" sz="2400" b="1" kern="1400" dirty="0">
                <a:solidFill>
                  <a:srgbClr val="000000"/>
                </a:solidFill>
                <a:latin typeface="Times New Roman"/>
              </a:rPr>
              <a:t>развитие руки</a:t>
            </a:r>
            <a:r>
              <a:rPr lang="ru-RU" sz="2400" kern="1400" dirty="0">
                <a:solidFill>
                  <a:srgbClr val="000000"/>
                </a:solidFill>
                <a:latin typeface="Times New Roman"/>
              </a:rPr>
              <a:t> находится в тесной связи с </a:t>
            </a:r>
            <a:r>
              <a:rPr lang="ru-RU" sz="2400" b="1" kern="1400" dirty="0">
                <a:solidFill>
                  <a:srgbClr val="000000"/>
                </a:solidFill>
                <a:latin typeface="Times New Roman"/>
              </a:rPr>
              <a:t>развитием речи и мышления </a:t>
            </a:r>
            <a:r>
              <a:rPr lang="ru-RU" sz="2400" b="1" kern="1400" dirty="0" smtClean="0">
                <a:solidFill>
                  <a:srgbClr val="000000"/>
                </a:solidFill>
                <a:latin typeface="Times New Roman"/>
              </a:rPr>
              <a:t>ребенка.</a:t>
            </a:r>
            <a:r>
              <a:rPr lang="ru-RU" sz="2400" u="sng" kern="1400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400" u="sng" kern="1400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2400" kern="14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400" kern="1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kern="14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u-RU" sz="2400" kern="1400" dirty="0">
                <a:solidFill>
                  <a:srgbClr val="000000"/>
                </a:solidFill>
                <a:latin typeface="Times New Roman"/>
              </a:rPr>
              <a:t>Оказывается, речевой центр головного мозга расположен очень близко к моторному центру</a:t>
            </a:r>
            <a:r>
              <a:rPr lang="ru-RU" sz="2400" kern="1400" dirty="0" smtClean="0">
                <a:solidFill>
                  <a:srgbClr val="000000"/>
                </a:solidFill>
                <a:latin typeface="Times New Roman"/>
              </a:rPr>
              <a:t>,</a:t>
            </a:r>
            <a:br>
              <a:rPr lang="ru-RU" sz="2400" kern="1400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2400" kern="1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kern="1400" dirty="0">
                <a:solidFill>
                  <a:srgbClr val="000000"/>
                </a:solidFill>
                <a:latin typeface="Times New Roman"/>
              </a:rPr>
              <a:t>который отвечает за движения пальцев. </a:t>
            </a:r>
            <a:r>
              <a:rPr lang="ru-RU" sz="2400" kern="1400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400" kern="1400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2400" kern="14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400" kern="1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b="1" kern="1400" dirty="0" smtClean="0">
                <a:solidFill>
                  <a:srgbClr val="000000"/>
                </a:solidFill>
                <a:latin typeface="Times New Roman"/>
              </a:rPr>
              <a:t>Если </a:t>
            </a:r>
            <a:r>
              <a:rPr lang="ru-RU" sz="2400" b="1" kern="1400" dirty="0">
                <a:solidFill>
                  <a:srgbClr val="000000"/>
                </a:solidFill>
                <a:latin typeface="Times New Roman"/>
              </a:rPr>
              <a:t>стимулировать моторный центр, то речевой центр также </a:t>
            </a:r>
            <a:r>
              <a:rPr lang="ru-RU" sz="2400" b="1" kern="1400" dirty="0" smtClean="0">
                <a:solidFill>
                  <a:srgbClr val="000000"/>
                </a:solidFill>
                <a:latin typeface="Times New Roman"/>
              </a:rPr>
              <a:t>активизируется.</a:t>
            </a:r>
            <a:r>
              <a:rPr lang="ru-RU" sz="2400" b="1" kern="1400" dirty="0">
                <a:solidFill>
                  <a:srgbClr val="000000"/>
                </a:solidFill>
                <a:latin typeface="Century Schoolbook"/>
              </a:rPr>
              <a:t/>
            </a:r>
            <a:br>
              <a:rPr lang="ru-RU" sz="2400" b="1" kern="1400" dirty="0">
                <a:solidFill>
                  <a:srgbClr val="000000"/>
                </a:solidFill>
                <a:latin typeface="Century Schoolbook"/>
              </a:rPr>
            </a:br>
            <a:r>
              <a:rPr lang="ru-RU" sz="2400" kern="1400" dirty="0">
                <a:solidFill>
                  <a:srgbClr val="000000"/>
                </a:solidFill>
                <a:latin typeface="Century Schoolbook"/>
              </a:rPr>
              <a:t/>
            </a:r>
            <a:br>
              <a:rPr lang="ru-RU" sz="2400" kern="1400" dirty="0">
                <a:solidFill>
                  <a:srgbClr val="000000"/>
                </a:solidFill>
                <a:latin typeface="Century Schoolbook"/>
              </a:rPr>
            </a:b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CAB13-PSY\Desktop\пирамид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16832"/>
            <a:ext cx="3583286" cy="358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5" y="692696"/>
            <a:ext cx="8064895" cy="13681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Развивать мелкую моторику успешно можно и в домашних условиях.</a:t>
            </a:r>
          </a:p>
          <a:p>
            <a:pPr>
              <a:buNone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CAB13-PSY\Desktop\моторика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99510"/>
            <a:ext cx="5760640" cy="418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8424936" cy="13681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«Умные помощники»</a:t>
            </a:r>
          </a:p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Кинетический песок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CAB13-PSY\Desktop\мотрика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04864"/>
            <a:ext cx="6336704" cy="422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8424936" cy="13681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«Умные помощники»</a:t>
            </a:r>
          </a:p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Слайм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шарики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Орбиз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CAB13-PSY\Desktop\моторика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5" r="26218" b="14159"/>
          <a:stretch/>
        </p:blipFill>
        <p:spPr bwMode="auto">
          <a:xfrm>
            <a:off x="569343" y="2636912"/>
            <a:ext cx="3795624" cy="366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CAB13-PSY\Desktop\орбиз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6912"/>
            <a:ext cx="3638592" cy="363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69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31683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«Умные помощники»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Пластилин, масса для лепки, тесто для лепки.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CAB13-PSY\Desktop\пластили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134" y="2348880"/>
            <a:ext cx="4487145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CAB13-PSY\Desktop\тест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08782"/>
            <a:ext cx="4608512" cy="210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136904" cy="208823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«Умные помощники»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Шарики Су-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джок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CAB13-PSY\Desktop\суджок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t="8688" r="13391" b="11650"/>
          <a:stretch/>
        </p:blipFill>
        <p:spPr bwMode="auto">
          <a:xfrm>
            <a:off x="1763688" y="2060848"/>
            <a:ext cx="5785661" cy="410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776864" cy="144016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«Умные помощники»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Массажные шарики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CAB13-PSY\Desktop\шарика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809" r="-380" b="12914"/>
          <a:stretch/>
        </p:blipFill>
        <p:spPr bwMode="auto">
          <a:xfrm>
            <a:off x="2195736" y="2420888"/>
            <a:ext cx="5178342" cy="392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64896" cy="172819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«Умные помощники»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Любые мелкие предметы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CAB13-PSY\Desktop\Марбл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10647" r="8705" b="8199"/>
          <a:stretch/>
        </p:blipFill>
        <p:spPr bwMode="auto">
          <a:xfrm>
            <a:off x="532919" y="2044577"/>
            <a:ext cx="2639683" cy="175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CAB13-PSY\Desktop\бусы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040" y="2022892"/>
            <a:ext cx="2815935" cy="182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CAB13-PSY\Desktop\пуговк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36410"/>
            <a:ext cx="3096344" cy="229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CAB13-PSY\Desktop\горох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" r="3762" b="16235"/>
          <a:stretch/>
        </p:blipFill>
        <p:spPr bwMode="auto">
          <a:xfrm>
            <a:off x="4427983" y="4170401"/>
            <a:ext cx="4270991" cy="224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CAB13-PSY\Desktop\горох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t="30264" r="21370" b="16368"/>
          <a:stretch/>
        </p:blipFill>
        <p:spPr bwMode="auto">
          <a:xfrm>
            <a:off x="3299740" y="1909358"/>
            <a:ext cx="2467156" cy="209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41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«Умные помощники»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Бумага, ножницы, клей.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CAB13-PSY\Desktop\Цветная бумаг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2462994" cy="271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AB13-PSY\Desktop\бумаг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602" y="1772816"/>
            <a:ext cx="2882030" cy="292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CAB13-PSY\Desktop\бумага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2" t="-341" r="15320" b="-2726"/>
          <a:stretch/>
        </p:blipFill>
        <p:spPr bwMode="auto">
          <a:xfrm>
            <a:off x="6038262" y="3789039"/>
            <a:ext cx="2709347" cy="271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3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80920" cy="108012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«Умные помощники»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Раскраски, развивающие  тетради 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 descr="C:\Users\CAB13-PSY\Desktop\%D0%B5%D0%B3%D1%8D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C:\Users\CAB13-PSY\Desktop\тетрадь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5" r="11235"/>
          <a:stretch/>
        </p:blipFill>
        <p:spPr bwMode="auto">
          <a:xfrm>
            <a:off x="683568" y="3003107"/>
            <a:ext cx="2664296" cy="34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AB13-PSY\Desktop\тетрадь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332" y="1918516"/>
            <a:ext cx="2673134" cy="346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CAB13-PSY\Desktop\тетрадь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" r="6798"/>
          <a:stretch/>
        </p:blipFill>
        <p:spPr bwMode="auto">
          <a:xfrm>
            <a:off x="5893484" y="3104795"/>
            <a:ext cx="2870307" cy="331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49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136904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двумя руками одновременно.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Межполушарное взаимодействие.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CAB13-PSY\Desktop\2021-2022\лево - право\две руки 1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0"/>
          <a:stretch/>
        </p:blipFill>
        <p:spPr bwMode="auto">
          <a:xfrm>
            <a:off x="1403648" y="2060848"/>
            <a:ext cx="6484493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70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7024744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«Умные помощники»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и мозаика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CAB13-PSY\Desktop\лего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1" r="-1788" b="4294"/>
          <a:stretch/>
        </p:blipFill>
        <p:spPr bwMode="auto">
          <a:xfrm>
            <a:off x="323528" y="3645024"/>
            <a:ext cx="3384376" cy="288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CAB13-PSY\Desktop\лего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5" b="5129"/>
          <a:stretch/>
        </p:blipFill>
        <p:spPr bwMode="auto">
          <a:xfrm>
            <a:off x="5492945" y="3501008"/>
            <a:ext cx="3222104" cy="289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AB13-PSY\Desktop\лего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3" t="18732" r="13495" b="13508"/>
          <a:stretch/>
        </p:blipFill>
        <p:spPr bwMode="auto">
          <a:xfrm>
            <a:off x="2771800" y="1844824"/>
            <a:ext cx="3396626" cy="231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61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71377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«Волшебство на кухне»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9" r="9629"/>
          <a:stretch/>
        </p:blipFill>
        <p:spPr bwMode="auto">
          <a:xfrm>
            <a:off x="3146184" y="3278291"/>
            <a:ext cx="2752742" cy="3161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CAB13-PSY\Desktop\нож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4" b="-1111"/>
          <a:stretch/>
        </p:blipFill>
        <p:spPr bwMode="auto">
          <a:xfrm>
            <a:off x="6012160" y="1242710"/>
            <a:ext cx="2714600" cy="382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CAB13-PSY\Desktop\нож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3" t="2996" r="15680"/>
          <a:stretch/>
        </p:blipFill>
        <p:spPr bwMode="auto">
          <a:xfrm>
            <a:off x="467544" y="1484784"/>
            <a:ext cx="2675643" cy="358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56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«Вместе нам хорошо»!!!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CAB13-PSY\Desktop\вместе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979282" cy="441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83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User\Desktop\спасибо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5991" y="2324100"/>
            <a:ext cx="5371030" cy="3508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3057</TotalTime>
  <Words>152</Words>
  <Application>Microsoft Office PowerPoint</Application>
  <PresentationFormat>Экран (4:3)</PresentationFormat>
  <Paragraphs>25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Остин</vt:lpstr>
      <vt:lpstr>«Наши руки не для скуки.  Развитие мелкой моторики ребенка в домашних условиях»</vt:lpstr>
      <vt:lpstr>«Чем больше уверенности в движении детской руки, тем ярче речь ребенка, чем больше мастерства в детской руке, тем ребенок умнее».  В.А.Сухомлинский </vt:lpstr>
      <vt:lpstr>Уровень развития мелкой моторики – один из показателей интеллектуальной готовности к школе и именно в этой области дошкольники испытывают серьезные трудности. Поэтому работу по развитию мелкой моторики нужно начинать, задолго до поступления в школу, а именно с самого раннего возраста. </vt:lpstr>
      <vt:lpstr>Учеными доказано, что развитие руки находится в тесной связи с развитием речи и мышления ребенка.   Оказывается, речевой центр головного мозга расположен очень близко к моторному центру,  который отвечает за движения пальцев.   Если стимулировать моторный центр, то речевой центр также активизируется.  </vt:lpstr>
      <vt:lpstr>Презентация PowerPoint</vt:lpstr>
      <vt:lpstr>Презентация PowerPoint</vt:lpstr>
      <vt:lpstr>Презентация PowerPoint</vt:lpstr>
      <vt:lpstr>  «Умные помощники» Пластилин, масса для лепки, тесто для лепки.  </vt:lpstr>
      <vt:lpstr>«Умные помощники» Шарики Су-джок</vt:lpstr>
      <vt:lpstr> «Умные помощники» Массажные шарики</vt:lpstr>
      <vt:lpstr>«Умные помощники»  Любые мелкие предметы </vt:lpstr>
      <vt:lpstr>«Умные помощники» Бумага, ножницы, клей.</vt:lpstr>
      <vt:lpstr>   «Умные помощники» Раскраски, развивающие  тетради </vt:lpstr>
      <vt:lpstr>Рисование двумя руками одновременно. Межполушарное взаимодействие.</vt:lpstr>
      <vt:lpstr>«Умные помощники» Конструктор и мозаика</vt:lpstr>
      <vt:lpstr>«Волшебство на кухне»</vt:lpstr>
      <vt:lpstr>Правило «Вместе нам хорошо»!!!</vt:lpstr>
      <vt:lpstr>Спасибо за внимание!</vt:lpstr>
    </vt:vector>
  </TitlesOfParts>
  <Company>Megasoftware GrouP™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RePack by Diakov</cp:lastModifiedBy>
  <cp:revision>250</cp:revision>
  <dcterms:created xsi:type="dcterms:W3CDTF">2017-08-29T21:40:33Z</dcterms:created>
  <dcterms:modified xsi:type="dcterms:W3CDTF">2023-12-27T03:44:28Z</dcterms:modified>
</cp:coreProperties>
</file>