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sldIdLst>
    <p:sldId id="263" r:id="rId2"/>
    <p:sldId id="324" r:id="rId3"/>
    <p:sldId id="329" r:id="rId4"/>
    <p:sldId id="330" r:id="rId5"/>
    <p:sldId id="264" r:id="rId6"/>
    <p:sldId id="304" r:id="rId7"/>
    <p:sldId id="314" r:id="rId8"/>
    <p:sldId id="313" r:id="rId9"/>
    <p:sldId id="315" r:id="rId10"/>
    <p:sldId id="316" r:id="rId11"/>
    <p:sldId id="317" r:id="rId12"/>
    <p:sldId id="318" r:id="rId13"/>
    <p:sldId id="337" r:id="rId14"/>
    <p:sldId id="327" r:id="rId15"/>
    <p:sldId id="325" r:id="rId16"/>
    <p:sldId id="328" r:id="rId17"/>
    <p:sldId id="320" r:id="rId18"/>
    <p:sldId id="338" r:id="rId19"/>
    <p:sldId id="321" r:id="rId20"/>
    <p:sldId id="322" r:id="rId21"/>
    <p:sldId id="323" r:id="rId22"/>
    <p:sldId id="331" r:id="rId23"/>
    <p:sldId id="332" r:id="rId24"/>
    <p:sldId id="333" r:id="rId25"/>
    <p:sldId id="335" r:id="rId26"/>
    <p:sldId id="334" r:id="rId27"/>
    <p:sldId id="336"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86400" autoAdjust="0"/>
  </p:normalViewPr>
  <p:slideViewPr>
    <p:cSldViewPr>
      <p:cViewPr>
        <p:scale>
          <a:sx n="93" d="100"/>
          <a:sy n="93" d="100"/>
        </p:scale>
        <p:origin x="-2154" y="-26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78DF1E-C8B9-4152-BE7A-16E275F7F988}" type="datetimeFigureOut">
              <a:rPr lang="ru-RU" smtClean="0"/>
              <a:pPr/>
              <a:t>27.12.2023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9FFDFA-3ACE-4A66-81E7-4E92D869EE84}" type="slidenum">
              <a:rPr lang="ru-RU" smtClean="0"/>
              <a:pPr/>
              <a:t>‹#›</a:t>
            </a:fld>
            <a:endParaRPr lang="ru-RU"/>
          </a:p>
        </p:txBody>
      </p:sp>
    </p:spTree>
    <p:extLst>
      <p:ext uri="{BB962C8B-B14F-4D97-AF65-F5344CB8AC3E}">
        <p14:creationId xmlns:p14="http://schemas.microsoft.com/office/powerpoint/2010/main" val="3169211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ru-RU" smtClean="0"/>
              <a:t>Образец заголовка</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CB866C35-266A-4584-BAFA-561E6FFFEEEE}" type="datetimeFigureOut">
              <a:rPr lang="ru-RU" smtClean="0"/>
              <a:pPr/>
              <a:t>27.12.2023</a:t>
            </a:fld>
            <a:endParaRPr lang="ru-RU"/>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ru-RU"/>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9363B031-010B-4D23-B84C-35E59A5E4AE8}" type="slidenum">
              <a:rPr lang="ru-RU" smtClean="0"/>
              <a:pPr/>
              <a:t>‹#›</a:t>
            </a:fld>
            <a:endParaRPr lang="ru-RU"/>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B866C35-266A-4584-BAFA-561E6FFFEEEE}" type="datetimeFigureOut">
              <a:rPr lang="ru-RU" smtClean="0"/>
              <a:pPr/>
              <a:t>27.12.2023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63B031-010B-4D23-B84C-35E59A5E4AE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B866C35-266A-4584-BAFA-561E6FFFEEEE}" type="datetimeFigureOut">
              <a:rPr lang="ru-RU" smtClean="0"/>
              <a:pPr/>
              <a:t>27.12.2023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63B031-010B-4D23-B84C-35E59A5E4AE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CB866C35-266A-4584-BAFA-561E6FFFEEEE}" type="datetimeFigureOut">
              <a:rPr lang="ru-RU" smtClean="0"/>
              <a:pPr/>
              <a:t>27.12.2023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363B031-010B-4D23-B84C-35E59A5E4AE8}" type="slidenum">
              <a:rPr lang="ru-RU" smtClean="0"/>
              <a:pPr/>
              <a:t>‹#›</a:t>
            </a:fld>
            <a:endParaRPr lang="ru-RU"/>
          </a:p>
        </p:txBody>
      </p:sp>
      <p:sp>
        <p:nvSpPr>
          <p:cNvPr id="9" name="Content Placeholder 8"/>
          <p:cNvSpPr>
            <a:spLocks noGrp="1"/>
          </p:cNvSpPr>
          <p:nvPr>
            <p:ph sz="quarter" idx="13"/>
          </p:nvPr>
        </p:nvSpPr>
        <p:spPr>
          <a:xfrm>
            <a:off x="1042416" y="2313432"/>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B866C35-266A-4584-BAFA-561E6FFFEEEE}" type="datetimeFigureOut">
              <a:rPr lang="ru-RU" smtClean="0"/>
              <a:pPr/>
              <a:t>27.12.2023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363B031-010B-4D23-B84C-35E59A5E4AE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CB866C35-266A-4584-BAFA-561E6FFFEEEE}" type="datetimeFigureOut">
              <a:rPr lang="ru-RU" smtClean="0"/>
              <a:pPr/>
              <a:t>27.12.2023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363B031-010B-4D23-B84C-35E59A5E4AE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866C35-266A-4584-BAFA-561E6FFFEEEE}" type="datetimeFigureOut">
              <a:rPr lang="ru-RU" smtClean="0"/>
              <a:pPr/>
              <a:t>27.12.2023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363B031-010B-4D23-B84C-35E59A5E4AE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B866C35-266A-4584-BAFA-561E6FFFEEEE}" type="datetimeFigureOut">
              <a:rPr lang="ru-RU" smtClean="0"/>
              <a:pPr/>
              <a:t>27.12.2023</a:t>
            </a:fld>
            <a:endParaRPr lang="ru-RU"/>
          </a:p>
        </p:txBody>
      </p:sp>
      <p:sp>
        <p:nvSpPr>
          <p:cNvPr id="7" name="Slide Number Placeholder 6"/>
          <p:cNvSpPr>
            <a:spLocks noGrp="1"/>
          </p:cNvSpPr>
          <p:nvPr>
            <p:ph type="sldNum" sz="quarter" idx="12"/>
          </p:nvPr>
        </p:nvSpPr>
        <p:spPr/>
        <p:txBody>
          <a:bodyPr/>
          <a:lstStyle/>
          <a:p>
            <a:fld id="{9363B031-010B-4D23-B84C-35E59A5E4AE8}" type="slidenum">
              <a:rPr lang="ru-RU" smtClean="0"/>
              <a:pPr/>
              <a:t>‹#›</a:t>
            </a:fld>
            <a:endParaRPr lang="ru-RU"/>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ru-RU" smtClean="0"/>
              <a:t>Образец заголовка</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ru-RU" smtClean="0"/>
              <a:t>Образец заголовка</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B866C35-266A-4584-BAFA-561E6FFFEEEE}" type="datetimeFigureOut">
              <a:rPr lang="ru-RU" smtClean="0"/>
              <a:pPr/>
              <a:t>27.12.2023</a:t>
            </a:fld>
            <a:endParaRPr lang="ru-RU"/>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7" name="Slide Number Placeholder 6"/>
          <p:cNvSpPr>
            <a:spLocks noGrp="1"/>
          </p:cNvSpPr>
          <p:nvPr>
            <p:ph type="sldNum" sz="quarter" idx="12"/>
          </p:nvPr>
        </p:nvSpPr>
        <p:spPr/>
        <p:txBody>
          <a:bodyPr/>
          <a:lstStyle/>
          <a:p>
            <a:fld id="{9363B031-010B-4D23-B84C-35E59A5E4AE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B866C35-266A-4584-BAFA-561E6FFFEEEE}" type="datetimeFigureOut">
              <a:rPr lang="ru-RU" smtClean="0"/>
              <a:pPr/>
              <a:t>27.12.2023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63B031-010B-4D23-B84C-35E59A5E4AE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ru-RU" smtClean="0"/>
              <a:t>Образец заголовка</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B866C35-266A-4584-BAFA-561E6FFFEEEE}" type="datetimeFigureOut">
              <a:rPr lang="ru-RU" smtClean="0"/>
              <a:pPr/>
              <a:t>27.12.2023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63B031-010B-4D23-B84C-35E59A5E4AE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CB866C35-266A-4584-BAFA-561E6FFFEEEE}" type="datetimeFigureOut">
              <a:rPr lang="ru-RU" smtClean="0"/>
              <a:pPr/>
              <a:t>27.12.2023</a:t>
            </a:fld>
            <a:endParaRPr lang="ru-RU"/>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9363B031-010B-4D23-B84C-35E59A5E4AE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64704"/>
            <a:ext cx="7024744" cy="2088232"/>
          </a:xfrm>
        </p:spPr>
        <p:txBody>
          <a:bodyPr>
            <a:noAutofit/>
          </a:bodyPr>
          <a:lstStyle/>
          <a:p>
            <a:pPr algn="ctr">
              <a:spcAft>
                <a:spcPts val="1125"/>
              </a:spcAft>
            </a:pPr>
            <a:r>
              <a:rPr lang="ru-RU" sz="3200" b="1" dirty="0" smtClean="0">
                <a:solidFill>
                  <a:srgbClr val="000000"/>
                </a:solidFill>
                <a:latin typeface="Times New Roman"/>
                <a:ea typeface="Times New Roman"/>
              </a:rPr>
              <a:t>«Как развивать память и внимание ребенка. Секреты эйдетики.» </a:t>
            </a:r>
            <a:r>
              <a:rPr lang="ru-RU" sz="3200" dirty="0">
                <a:latin typeface="Times New Roman"/>
                <a:ea typeface="Times New Roman"/>
              </a:rPr>
              <a:t/>
            </a:r>
            <a:br>
              <a:rPr lang="ru-RU" sz="3200" dirty="0">
                <a:latin typeface="Times New Roman"/>
                <a:ea typeface="Times New Roman"/>
              </a:rPr>
            </a:br>
            <a:endParaRPr lang="ru-RU" sz="3200" b="1" dirty="0">
              <a:solidFill>
                <a:schemeClr val="accent1">
                  <a:lumMod val="75000"/>
                </a:schemeClr>
              </a:solidFill>
            </a:endParaRPr>
          </a:p>
        </p:txBody>
      </p:sp>
      <p:sp>
        <p:nvSpPr>
          <p:cNvPr id="3" name="Прямоугольник 2"/>
          <p:cNvSpPr/>
          <p:nvPr/>
        </p:nvSpPr>
        <p:spPr>
          <a:xfrm>
            <a:off x="4644008" y="5027749"/>
            <a:ext cx="3888432" cy="1015663"/>
          </a:xfrm>
          <a:prstGeom prst="rect">
            <a:avLst/>
          </a:prstGeom>
        </p:spPr>
        <p:txBody>
          <a:bodyPr wrap="square">
            <a:spAutoFit/>
          </a:bodyPr>
          <a:lstStyle/>
          <a:p>
            <a:pPr marL="68580" indent="0" algn="ctr">
              <a:buNone/>
            </a:pPr>
            <a:r>
              <a:rPr lang="ru-RU" sz="2000" b="1" i="1" dirty="0" err="1" smtClean="0">
                <a:latin typeface="Times New Roman" panose="02020603050405020304" pitchFamily="18" charset="0"/>
                <a:cs typeface="Times New Roman" panose="02020603050405020304" pitchFamily="18" charset="0"/>
              </a:rPr>
              <a:t>Гисматуллина</a:t>
            </a:r>
            <a:r>
              <a:rPr lang="ru-RU" sz="2000" b="1" i="1" dirty="0" smtClean="0">
                <a:latin typeface="Times New Roman" panose="02020603050405020304" pitchFamily="18" charset="0"/>
                <a:cs typeface="Times New Roman" panose="02020603050405020304" pitchFamily="18" charset="0"/>
              </a:rPr>
              <a:t> Елена Сергеевна</a:t>
            </a:r>
          </a:p>
          <a:p>
            <a:pPr marL="68580" indent="0" algn="ctr">
              <a:buNone/>
            </a:pPr>
            <a:r>
              <a:rPr lang="ru-RU" sz="2000" b="1" i="1" dirty="0" smtClean="0">
                <a:latin typeface="Times New Roman" panose="02020603050405020304" pitchFamily="18" charset="0"/>
                <a:cs typeface="Times New Roman" panose="02020603050405020304" pitchFamily="18" charset="0"/>
              </a:rPr>
              <a:t>педагог </a:t>
            </a:r>
            <a:r>
              <a:rPr lang="ru-RU" sz="2000" b="1" i="1" dirty="0" smtClean="0">
                <a:latin typeface="Times New Roman" panose="02020603050405020304" pitchFamily="18" charset="0"/>
                <a:cs typeface="Times New Roman" panose="02020603050405020304" pitchFamily="18" charset="0"/>
              </a:rPr>
              <a:t>– </a:t>
            </a:r>
            <a:r>
              <a:rPr lang="ru-RU" sz="2000" b="1" i="1" dirty="0" smtClean="0">
                <a:latin typeface="Times New Roman" panose="02020603050405020304" pitchFamily="18" charset="0"/>
                <a:cs typeface="Times New Roman" panose="02020603050405020304" pitchFamily="18" charset="0"/>
              </a:rPr>
              <a:t>психолог </a:t>
            </a:r>
          </a:p>
          <a:p>
            <a:pPr marL="68580" indent="0" algn="ctr">
              <a:buNone/>
            </a:pPr>
            <a:r>
              <a:rPr lang="ru-RU" sz="2000" b="1" i="1" dirty="0" smtClean="0">
                <a:latin typeface="Times New Roman" panose="02020603050405020304" pitchFamily="18" charset="0"/>
                <a:cs typeface="Times New Roman" panose="02020603050405020304" pitchFamily="18" charset="0"/>
              </a:rPr>
              <a:t>РЖД лицея № 20</a:t>
            </a:r>
            <a:endParaRPr lang="ru-RU" sz="2000" b="1" i="1" dirty="0">
              <a:latin typeface="Times New Roman" panose="02020603050405020304" pitchFamily="18" charset="0"/>
              <a:cs typeface="Times New Roman" panose="02020603050405020304" pitchFamily="18" charset="0"/>
            </a:endParaRPr>
          </a:p>
        </p:txBody>
      </p:sp>
      <p:pic>
        <p:nvPicPr>
          <p:cNvPr id="5" name="Picture 2" descr="C:\Users\CAB13-PSY\Desktop\человечки\чел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2348881"/>
            <a:ext cx="3816424" cy="3831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6748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764704"/>
            <a:ext cx="8136904" cy="864096"/>
          </a:xfrm>
        </p:spPr>
        <p:txBody>
          <a:bodyPr>
            <a:normAutofit fontScale="90000"/>
          </a:bodyPr>
          <a:lstStyle/>
          <a:p>
            <a:r>
              <a:rPr lang="ru-RU" dirty="0" smtClean="0">
                <a:solidFill>
                  <a:schemeClr val="tx1"/>
                </a:solidFill>
                <a:latin typeface="Times New Roman" panose="02020603050405020304" pitchFamily="18" charset="0"/>
                <a:cs typeface="Times New Roman" panose="02020603050405020304" pitchFamily="18" charset="0"/>
              </a:rPr>
              <a:t>Память и внимание идут рука об руку</a:t>
            </a:r>
            <a:endParaRPr lang="ru-RU"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C:\Users\CAB13-PSY\Desktop\челы1.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610" t="8769" r="10360" b="5675"/>
          <a:stretch/>
        </p:blipFill>
        <p:spPr bwMode="auto">
          <a:xfrm>
            <a:off x="3131840" y="2348880"/>
            <a:ext cx="3168352" cy="4090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0451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620688"/>
            <a:ext cx="7024744" cy="1080120"/>
          </a:xfrm>
        </p:spPr>
        <p:txBody>
          <a:bodyPr>
            <a:normAutofit/>
          </a:bodyPr>
          <a:lstStyle/>
          <a:p>
            <a:r>
              <a:rPr lang="ru-RU" sz="3200" b="1" dirty="0" smtClean="0">
                <a:solidFill>
                  <a:srgbClr val="C00000"/>
                </a:solidFill>
                <a:latin typeface="Times New Roman" panose="02020603050405020304" pitchFamily="18" charset="0"/>
                <a:cs typeface="Times New Roman" panose="02020603050405020304" pitchFamily="18" charset="0"/>
              </a:rPr>
              <a:t>Для улучшения памяти и внимания необходимо:</a:t>
            </a:r>
            <a:endParaRPr lang="ru-RU" sz="3200" b="1"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43492" y="1844824"/>
            <a:ext cx="6984892" cy="4320480"/>
          </a:xfrm>
        </p:spPr>
        <p:txBody>
          <a:bodyPr>
            <a:normAutofit/>
          </a:bodyPr>
          <a:lstStyle/>
          <a:p>
            <a:pPr marL="68580" indent="0">
              <a:buNone/>
            </a:pPr>
            <a:r>
              <a:rPr lang="ru-RU" dirty="0" smtClean="0">
                <a:solidFill>
                  <a:schemeClr val="tx1"/>
                </a:solidFill>
              </a:rPr>
              <a:t>1. </a:t>
            </a:r>
            <a:r>
              <a:rPr lang="ru-RU" sz="2800" dirty="0" smtClean="0">
                <a:solidFill>
                  <a:schemeClr val="tx1"/>
                </a:solidFill>
                <a:latin typeface="Times New Roman" panose="02020603050405020304" pitchFamily="18" charset="0"/>
                <a:cs typeface="Times New Roman" panose="02020603050405020304" pitchFamily="18" charset="0"/>
              </a:rPr>
              <a:t>Обеспечить ребенку правильное питание и контролировать режим дня;</a:t>
            </a:r>
          </a:p>
          <a:p>
            <a:pPr marL="68580" indent="0">
              <a:buNone/>
            </a:pPr>
            <a:r>
              <a:rPr lang="ru-RU" sz="2800" dirty="0" smtClean="0">
                <a:solidFill>
                  <a:schemeClr val="tx1"/>
                </a:solidFill>
                <a:latin typeface="Times New Roman" panose="02020603050405020304" pitchFamily="18" charset="0"/>
                <a:cs typeface="Times New Roman" panose="02020603050405020304" pitchFamily="18" charset="0"/>
              </a:rPr>
              <a:t>2. Тренировать эти процессы с помощью специальных упражнений;</a:t>
            </a:r>
          </a:p>
          <a:p>
            <a:pPr marL="68580" indent="0">
              <a:buNone/>
            </a:pPr>
            <a:r>
              <a:rPr lang="ru-RU" sz="2800" dirty="0" smtClean="0">
                <a:solidFill>
                  <a:schemeClr val="tx1"/>
                </a:solidFill>
                <a:latin typeface="Times New Roman" panose="02020603050405020304" pitchFamily="18" charset="0"/>
                <a:cs typeface="Times New Roman" panose="02020603050405020304" pitchFamily="18" charset="0"/>
              </a:rPr>
              <a:t>3. Заинтересовать ребенка хобби, которое требует интеллектуальной активности;</a:t>
            </a:r>
          </a:p>
          <a:p>
            <a:pPr marL="68580" indent="0">
              <a:buNone/>
            </a:pPr>
            <a:r>
              <a:rPr lang="ru-RU" sz="2800" dirty="0" smtClean="0">
                <a:solidFill>
                  <a:schemeClr val="tx1"/>
                </a:solidFill>
                <a:latin typeface="Times New Roman" panose="02020603050405020304" pitchFamily="18" charset="0"/>
                <a:cs typeface="Times New Roman" panose="02020603050405020304" pitchFamily="18" charset="0"/>
              </a:rPr>
              <a:t>4. Подобрать спортивные занятия, которые понравятся ребенку.</a:t>
            </a:r>
            <a:endParaRPr lang="ru-RU"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475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476672"/>
            <a:ext cx="7024744" cy="792088"/>
          </a:xfrm>
        </p:spPr>
        <p:txBody>
          <a:bodyPr>
            <a:normAutofit/>
          </a:bodyPr>
          <a:lstStyle/>
          <a:p>
            <a:r>
              <a:rPr lang="ru-RU" sz="3600" b="1" dirty="0" smtClean="0">
                <a:solidFill>
                  <a:srgbClr val="C00000"/>
                </a:solidFill>
                <a:latin typeface="Times New Roman" panose="02020603050405020304" pitchFamily="18" charset="0"/>
                <a:cs typeface="Times New Roman" panose="02020603050405020304" pitchFamily="18" charset="0"/>
              </a:rPr>
              <a:t>Продукты полезные для мозга:</a:t>
            </a:r>
            <a:endParaRPr lang="ru-RU" sz="3600" b="1"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39553" y="1412776"/>
            <a:ext cx="5112567" cy="5040560"/>
          </a:xfrm>
        </p:spPr>
        <p:txBody>
          <a:bodyPr/>
          <a:lstStyle/>
          <a:p>
            <a:r>
              <a:rPr lang="ru-RU" dirty="0">
                <a:solidFill>
                  <a:schemeClr val="tx1"/>
                </a:solidFill>
                <a:latin typeface="Times New Roman" panose="02020603050405020304" pitchFamily="18" charset="0"/>
                <a:cs typeface="Times New Roman" panose="02020603050405020304" pitchFamily="18" charset="0"/>
              </a:rPr>
              <a:t> </a:t>
            </a:r>
            <a:r>
              <a:rPr lang="ru-RU" dirty="0" smtClean="0">
                <a:solidFill>
                  <a:schemeClr val="tx1"/>
                </a:solidFill>
                <a:latin typeface="Times New Roman" panose="02020603050405020304" pitchFamily="18" charset="0"/>
                <a:cs typeface="Times New Roman" panose="02020603050405020304" pitchFamily="18" charset="0"/>
              </a:rPr>
              <a:t>Среди </a:t>
            </a:r>
            <a:r>
              <a:rPr lang="ru-RU" dirty="0">
                <a:solidFill>
                  <a:schemeClr val="tx1"/>
                </a:solidFill>
                <a:latin typeface="Times New Roman" panose="02020603050405020304" pitchFamily="18" charset="0"/>
                <a:cs typeface="Times New Roman" panose="02020603050405020304" pitchFamily="18" charset="0"/>
              </a:rPr>
              <a:t>них орехи (грецкие, миндаль, кешью), жирные сорта рыбы, вода, кофе, зелёный чай, мёд, лимон, шоколад, овсянка, яйца, лесные ягоды, розмарин, томаты, морковь, морская капуста, черника, креветки, мидии, курица, брокколи, свекла, авокадо, яблоки, чеснок, шпинат</a:t>
            </a:r>
            <a:r>
              <a:rPr lang="ru-RU" dirty="0" smtClean="0">
                <a:solidFill>
                  <a:schemeClr val="tx1"/>
                </a:solidFill>
                <a:latin typeface="Times New Roman" panose="02020603050405020304" pitchFamily="18" charset="0"/>
                <a:cs typeface="Times New Roman" panose="02020603050405020304" pitchFamily="18" charset="0"/>
              </a:rPr>
              <a:t>.</a:t>
            </a:r>
          </a:p>
          <a:p>
            <a:pPr marL="68580" indent="0">
              <a:buNone/>
            </a:pPr>
            <a:endParaRPr lang="ru-RU" dirty="0" smtClean="0">
              <a:solidFill>
                <a:schemeClr val="tx1"/>
              </a:solidFill>
              <a:latin typeface="Times New Roman" panose="02020603050405020304" pitchFamily="18" charset="0"/>
              <a:cs typeface="Times New Roman" panose="02020603050405020304" pitchFamily="18" charset="0"/>
            </a:endParaRPr>
          </a:p>
          <a:p>
            <a:r>
              <a:rPr lang="ru-RU" dirty="0" smtClean="0">
                <a:solidFill>
                  <a:schemeClr val="tx1"/>
                </a:solidFill>
                <a:latin typeface="Times New Roman" panose="02020603050405020304" pitchFamily="18" charset="0"/>
                <a:cs typeface="Times New Roman" panose="02020603050405020304" pitchFamily="18" charset="0"/>
              </a:rPr>
              <a:t>Вода всегда должна быть в прямом доступе!!!</a:t>
            </a:r>
            <a:endParaRPr lang="ru-RU"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C:\Users\CAB13-PSY\Desktop\чел ест.png"/>
          <p:cNvPicPr>
            <a:picLocks noChangeAspect="1" noChangeArrowheads="1"/>
          </p:cNvPicPr>
          <p:nvPr/>
        </p:nvPicPr>
        <p:blipFill rotWithShape="1">
          <a:blip r:embed="rId2">
            <a:extLst>
              <a:ext uri="{28A0092B-C50C-407E-A947-70E740481C1C}">
                <a14:useLocalDpi xmlns:a14="http://schemas.microsoft.com/office/drawing/2010/main" val="0"/>
              </a:ext>
            </a:extLst>
          </a:blip>
          <a:srcRect r="14155"/>
          <a:stretch/>
        </p:blipFill>
        <p:spPr bwMode="auto">
          <a:xfrm>
            <a:off x="5304399" y="2492896"/>
            <a:ext cx="3349020" cy="3901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2206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1196752"/>
            <a:ext cx="4896544" cy="5328592"/>
          </a:xfrm>
        </p:spPr>
        <p:txBody>
          <a:bodyPr>
            <a:normAutofit/>
          </a:bodyPr>
          <a:lstStyle/>
          <a:p>
            <a:pPr marL="68580" indent="0">
              <a:buNone/>
            </a:pPr>
            <a:r>
              <a:rPr lang="ru-RU" sz="2800" b="1" dirty="0">
                <a:solidFill>
                  <a:srgbClr val="C00000"/>
                </a:solidFill>
                <a:latin typeface="Times New Roman" panose="02020603050405020304" pitchFamily="18" charset="0"/>
                <a:cs typeface="Times New Roman" panose="02020603050405020304" pitchFamily="18" charset="0"/>
              </a:rPr>
              <a:t>Эйдетика</a:t>
            </a:r>
            <a:r>
              <a:rPr lang="ru-RU" sz="2800" b="1" dirty="0">
                <a:solidFill>
                  <a:schemeClr val="tx1"/>
                </a:solidFill>
                <a:latin typeface="Times New Roman" panose="02020603050405020304" pitchFamily="18" charset="0"/>
                <a:cs typeface="Times New Roman" panose="02020603050405020304" pitchFamily="18" charset="0"/>
              </a:rPr>
              <a:t> (от греческого «</a:t>
            </a:r>
            <a:r>
              <a:rPr lang="ru-RU" sz="2800" b="1" dirty="0" err="1">
                <a:solidFill>
                  <a:schemeClr val="tx1"/>
                </a:solidFill>
                <a:latin typeface="Times New Roman" panose="02020603050405020304" pitchFamily="18" charset="0"/>
                <a:cs typeface="Times New Roman" panose="02020603050405020304" pitchFamily="18" charset="0"/>
              </a:rPr>
              <a:t>эйдос</a:t>
            </a:r>
            <a:r>
              <a:rPr lang="ru-RU" sz="2800" b="1" dirty="0">
                <a:solidFill>
                  <a:schemeClr val="tx1"/>
                </a:solidFill>
                <a:latin typeface="Times New Roman" panose="02020603050405020304" pitchFamily="18" charset="0"/>
                <a:cs typeface="Times New Roman" panose="02020603050405020304" pitchFamily="18" charset="0"/>
              </a:rPr>
              <a:t>» – образ) – это уникальная </a:t>
            </a:r>
            <a:r>
              <a:rPr lang="ru-RU" sz="2800" b="1" dirty="0">
                <a:solidFill>
                  <a:srgbClr val="C00000"/>
                </a:solidFill>
                <a:latin typeface="Times New Roman" panose="02020603050405020304" pitchFamily="18" charset="0"/>
                <a:cs typeface="Times New Roman" panose="02020603050405020304" pitchFamily="18" charset="0"/>
              </a:rPr>
              <a:t>игровая методика</a:t>
            </a:r>
            <a:r>
              <a:rPr lang="ru-RU" sz="2800" b="1" dirty="0">
                <a:solidFill>
                  <a:schemeClr val="tx1"/>
                </a:solidFill>
                <a:latin typeface="Times New Roman" panose="02020603050405020304" pitchFamily="18" charset="0"/>
                <a:cs typeface="Times New Roman" panose="02020603050405020304" pitchFamily="18" charset="0"/>
              </a:rPr>
              <a:t> развития образного мышления, которая позволяет </a:t>
            </a:r>
            <a:r>
              <a:rPr lang="ru-RU" sz="2800" b="1" u="sng" dirty="0">
                <a:solidFill>
                  <a:schemeClr val="tx1"/>
                </a:solidFill>
                <a:latin typeface="Times New Roman" panose="02020603050405020304" pitchFamily="18" charset="0"/>
                <a:cs typeface="Times New Roman" panose="02020603050405020304" pitchFamily="18" charset="0"/>
              </a:rPr>
              <a:t>воспринимать</a:t>
            </a:r>
            <a:r>
              <a:rPr lang="ru-RU" sz="2800" b="1" dirty="0">
                <a:solidFill>
                  <a:schemeClr val="tx1"/>
                </a:solidFill>
                <a:latin typeface="Times New Roman" panose="02020603050405020304" pitchFamily="18" charset="0"/>
                <a:cs typeface="Times New Roman" panose="02020603050405020304" pitchFamily="18" charset="0"/>
              </a:rPr>
              <a:t> большие объёмы информации с </a:t>
            </a:r>
            <a:r>
              <a:rPr lang="ru-RU" sz="2800" b="1" u="sng" dirty="0">
                <a:solidFill>
                  <a:schemeClr val="tx1"/>
                </a:solidFill>
                <a:latin typeface="Times New Roman" panose="02020603050405020304" pitchFamily="18" charset="0"/>
                <a:cs typeface="Times New Roman" panose="02020603050405020304" pitchFamily="18" charset="0"/>
              </a:rPr>
              <a:t>эффективным запоминанием</a:t>
            </a:r>
            <a:r>
              <a:rPr lang="ru-RU" sz="2800" b="1" dirty="0">
                <a:solidFill>
                  <a:schemeClr val="tx1"/>
                </a:solidFill>
                <a:latin typeface="Times New Roman" panose="02020603050405020304" pitchFamily="18" charset="0"/>
                <a:cs typeface="Times New Roman" panose="02020603050405020304" pitchFamily="18" charset="0"/>
              </a:rPr>
              <a:t>.</a:t>
            </a:r>
          </a:p>
        </p:txBody>
      </p:sp>
      <p:pic>
        <p:nvPicPr>
          <p:cNvPr id="5" name="Picture 2" descr="C:\Users\CAB13-PSY\Desktop\подросток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527" b="3384"/>
          <a:stretch/>
        </p:blipFill>
        <p:spPr bwMode="auto">
          <a:xfrm>
            <a:off x="5010355" y="1484784"/>
            <a:ext cx="3361158"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575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1561" y="764704"/>
            <a:ext cx="5328591" cy="6093296"/>
          </a:xfrm>
        </p:spPr>
        <p:txBody>
          <a:bodyPr>
            <a:normAutofit fontScale="70000" lnSpcReduction="20000"/>
          </a:bodyPr>
          <a:lstStyle/>
          <a:p>
            <a:pPr marL="68580" indent="0">
              <a:lnSpc>
                <a:spcPct val="120000"/>
              </a:lnSpc>
              <a:buNone/>
            </a:pPr>
            <a:r>
              <a:rPr lang="ru-RU" sz="3600" dirty="0" smtClean="0">
                <a:solidFill>
                  <a:schemeClr val="tx1"/>
                </a:solidFill>
                <a:latin typeface="Times New Roman" panose="02020603050405020304" pitchFamily="18" charset="0"/>
                <a:cs typeface="Times New Roman" panose="02020603050405020304" pitchFamily="18" charset="0"/>
              </a:rPr>
              <a:t> </a:t>
            </a:r>
            <a:r>
              <a:rPr lang="ru-RU" sz="3600" dirty="0">
                <a:solidFill>
                  <a:schemeClr val="tx1"/>
                </a:solidFill>
                <a:latin typeface="Times New Roman" panose="02020603050405020304" pitchFamily="18" charset="0"/>
                <a:cs typeface="Times New Roman" panose="02020603050405020304" pitchFamily="18" charset="0"/>
              </a:rPr>
              <a:t>Н</a:t>
            </a:r>
            <a:r>
              <a:rPr lang="ru-RU" sz="3600" dirty="0" smtClean="0">
                <a:solidFill>
                  <a:schemeClr val="tx1"/>
                </a:solidFill>
                <a:latin typeface="Times New Roman" panose="02020603050405020304" pitchFamily="18" charset="0"/>
                <a:cs typeface="Times New Roman" panose="02020603050405020304" pitchFamily="18" charset="0"/>
              </a:rPr>
              <a:t>аша </a:t>
            </a:r>
            <a:r>
              <a:rPr lang="ru-RU" sz="3600" dirty="0">
                <a:solidFill>
                  <a:schemeClr val="tx1"/>
                </a:solidFill>
                <a:latin typeface="Times New Roman" panose="02020603050405020304" pitchFamily="18" charset="0"/>
                <a:cs typeface="Times New Roman" panose="02020603050405020304" pitchFamily="18" charset="0"/>
              </a:rPr>
              <a:t>память зависит от </a:t>
            </a:r>
            <a:r>
              <a:rPr lang="ru-RU" sz="3600" b="1" dirty="0">
                <a:solidFill>
                  <a:schemeClr val="tx1"/>
                </a:solidFill>
                <a:latin typeface="Times New Roman" panose="02020603050405020304" pitchFamily="18" charset="0"/>
                <a:cs typeface="Times New Roman" panose="02020603050405020304" pitchFamily="18" charset="0"/>
              </a:rPr>
              <a:t>образного</a:t>
            </a:r>
            <a:r>
              <a:rPr lang="ru-RU" sz="3600" dirty="0">
                <a:solidFill>
                  <a:schemeClr val="tx1"/>
                </a:solidFill>
                <a:latin typeface="Times New Roman" panose="02020603050405020304" pitchFamily="18" charset="0"/>
                <a:cs typeface="Times New Roman" panose="02020603050405020304" pitchFamily="18" charset="0"/>
              </a:rPr>
              <a:t> и </a:t>
            </a:r>
            <a:r>
              <a:rPr lang="ru-RU" sz="3600" b="1" dirty="0">
                <a:solidFill>
                  <a:schemeClr val="tx1"/>
                </a:solidFill>
                <a:latin typeface="Times New Roman" panose="02020603050405020304" pitchFamily="18" charset="0"/>
                <a:cs typeface="Times New Roman" panose="02020603050405020304" pitchFamily="18" charset="0"/>
              </a:rPr>
              <a:t>ассоциативного</a:t>
            </a:r>
            <a:r>
              <a:rPr lang="ru-RU" sz="3600" dirty="0">
                <a:solidFill>
                  <a:schemeClr val="tx1"/>
                </a:solidFill>
                <a:latin typeface="Times New Roman" panose="02020603050405020304" pitchFamily="18" charset="0"/>
                <a:cs typeface="Times New Roman" panose="02020603050405020304" pitchFamily="18" charset="0"/>
              </a:rPr>
              <a:t> мышления. </a:t>
            </a:r>
            <a:endParaRPr lang="ru-RU" sz="3600" dirty="0" smtClean="0">
              <a:solidFill>
                <a:schemeClr val="tx1"/>
              </a:solidFill>
              <a:latin typeface="Times New Roman" panose="02020603050405020304" pitchFamily="18" charset="0"/>
              <a:cs typeface="Times New Roman" panose="02020603050405020304" pitchFamily="18" charset="0"/>
            </a:endParaRPr>
          </a:p>
          <a:p>
            <a:pPr marL="68580" indent="0">
              <a:lnSpc>
                <a:spcPct val="120000"/>
              </a:lnSpc>
              <a:buNone/>
            </a:pPr>
            <a:endParaRPr lang="ru-RU" sz="3600" dirty="0" smtClean="0">
              <a:solidFill>
                <a:schemeClr val="tx1"/>
              </a:solidFill>
              <a:latin typeface="Times New Roman" panose="02020603050405020304" pitchFamily="18" charset="0"/>
              <a:cs typeface="Times New Roman" panose="02020603050405020304" pitchFamily="18" charset="0"/>
            </a:endParaRPr>
          </a:p>
          <a:p>
            <a:pPr marL="68580" indent="0">
              <a:lnSpc>
                <a:spcPct val="120000"/>
              </a:lnSpc>
              <a:buNone/>
            </a:pPr>
            <a:r>
              <a:rPr lang="ru-RU" sz="3600" dirty="0">
                <a:solidFill>
                  <a:schemeClr val="tx1"/>
                </a:solidFill>
                <a:latin typeface="Times New Roman" panose="02020603050405020304" pitchFamily="18" charset="0"/>
                <a:cs typeface="Times New Roman" panose="02020603050405020304" pitchFamily="18" charset="0"/>
              </a:rPr>
              <a:t> С помощью образного мышления мы способны воспринимать </a:t>
            </a:r>
            <a:r>
              <a:rPr lang="ru-RU" sz="3600" b="1" dirty="0">
                <a:solidFill>
                  <a:schemeClr val="tx1"/>
                </a:solidFill>
                <a:latin typeface="Times New Roman" panose="02020603050405020304" pitchFamily="18" charset="0"/>
                <a:cs typeface="Times New Roman" panose="02020603050405020304" pitchFamily="18" charset="0"/>
              </a:rPr>
              <a:t>информацию в виде картинок.</a:t>
            </a:r>
            <a:r>
              <a:rPr lang="ru-RU" sz="3600" dirty="0">
                <a:solidFill>
                  <a:schemeClr val="tx1"/>
                </a:solidFill>
                <a:latin typeface="Times New Roman" panose="02020603050405020304" pitchFamily="18" charset="0"/>
                <a:cs typeface="Times New Roman" panose="02020603050405020304" pitchFamily="18" charset="0"/>
              </a:rPr>
              <a:t> </a:t>
            </a:r>
            <a:endParaRPr lang="ru-RU" sz="3600" dirty="0" smtClean="0">
              <a:solidFill>
                <a:schemeClr val="tx1"/>
              </a:solidFill>
              <a:latin typeface="Times New Roman" panose="02020603050405020304" pitchFamily="18" charset="0"/>
              <a:cs typeface="Times New Roman" panose="02020603050405020304" pitchFamily="18" charset="0"/>
            </a:endParaRPr>
          </a:p>
          <a:p>
            <a:pPr marL="68580" indent="0">
              <a:lnSpc>
                <a:spcPct val="120000"/>
              </a:lnSpc>
              <a:buNone/>
            </a:pPr>
            <a:endParaRPr lang="ru-RU" sz="3600" dirty="0" smtClean="0">
              <a:solidFill>
                <a:schemeClr val="tx1"/>
              </a:solidFill>
              <a:latin typeface="Times New Roman" panose="02020603050405020304" pitchFamily="18" charset="0"/>
              <a:cs typeface="Times New Roman" panose="02020603050405020304" pitchFamily="18" charset="0"/>
            </a:endParaRPr>
          </a:p>
          <a:p>
            <a:pPr marL="68580" indent="0">
              <a:lnSpc>
                <a:spcPct val="120000"/>
              </a:lnSpc>
              <a:buNone/>
            </a:pPr>
            <a:r>
              <a:rPr lang="ru-RU" sz="3600" dirty="0" smtClean="0">
                <a:solidFill>
                  <a:schemeClr val="tx1"/>
                </a:solidFill>
                <a:latin typeface="Times New Roman" panose="02020603050405020304" pitchFamily="18" charset="0"/>
                <a:cs typeface="Times New Roman" panose="02020603050405020304" pitchFamily="18" charset="0"/>
              </a:rPr>
              <a:t>Например, когда </a:t>
            </a:r>
            <a:r>
              <a:rPr lang="ru-RU" sz="3600" dirty="0">
                <a:solidFill>
                  <a:schemeClr val="tx1"/>
                </a:solidFill>
                <a:latin typeface="Times New Roman" panose="02020603050405020304" pitchFamily="18" charset="0"/>
                <a:cs typeface="Times New Roman" panose="02020603050405020304" pitchFamily="18" charset="0"/>
              </a:rPr>
              <a:t>мы читаем интересную книгу, образы в нашей голове появляются автоматически, и мы легко воспроизводим и припоминаем прочитанное.</a:t>
            </a:r>
          </a:p>
        </p:txBody>
      </p:sp>
      <p:pic>
        <p:nvPicPr>
          <p:cNvPr id="1027" name="Picture 3" descr="C:\Users\CAB13-PSY\Desktop\читает1.jpg"/>
          <p:cNvPicPr>
            <a:picLocks noChangeAspect="1" noChangeArrowheads="1"/>
          </p:cNvPicPr>
          <p:nvPr/>
        </p:nvPicPr>
        <p:blipFill rotWithShape="1">
          <a:blip r:embed="rId2">
            <a:extLst>
              <a:ext uri="{28A0092B-C50C-407E-A947-70E740481C1C}">
                <a14:useLocalDpi xmlns:a14="http://schemas.microsoft.com/office/drawing/2010/main" val="0"/>
              </a:ext>
            </a:extLst>
          </a:blip>
          <a:srcRect l="18057" r="16450"/>
          <a:stretch/>
        </p:blipFill>
        <p:spPr bwMode="auto">
          <a:xfrm>
            <a:off x="5796136" y="1412776"/>
            <a:ext cx="2876765" cy="4066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87492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620688"/>
            <a:ext cx="7024744" cy="936104"/>
          </a:xfrm>
        </p:spPr>
        <p:txBody>
          <a:bodyPr>
            <a:normAutofit fontScale="90000"/>
          </a:bodyPr>
          <a:lstStyle/>
          <a:p>
            <a:pPr algn="ctr"/>
            <a:r>
              <a:rPr lang="ru-RU" sz="3200" dirty="0" smtClean="0">
                <a:solidFill>
                  <a:schemeClr val="tx1"/>
                </a:solidFill>
                <a:latin typeface="Times New Roman" panose="02020603050405020304" pitchFamily="18" charset="0"/>
                <a:cs typeface="Times New Roman" panose="02020603050405020304" pitchFamily="18" charset="0"/>
              </a:rPr>
              <a:t>В чем секрет эффективной запоминаемости?</a:t>
            </a:r>
            <a:endParaRPr lang="ru-RU" sz="32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5" y="1556792"/>
            <a:ext cx="5688632" cy="4968552"/>
          </a:xfrm>
        </p:spPr>
        <p:txBody>
          <a:bodyPr>
            <a:normAutofit fontScale="92500" lnSpcReduction="10000"/>
          </a:bodyPr>
          <a:lstStyle/>
          <a:p>
            <a:pPr marL="68580" indent="0">
              <a:lnSpc>
                <a:spcPct val="115000"/>
              </a:lnSpc>
              <a:spcAft>
                <a:spcPts val="1500"/>
              </a:spcAft>
              <a:buNone/>
            </a:pPr>
            <a:r>
              <a:rPr lang="ru-RU" sz="2600" dirty="0">
                <a:solidFill>
                  <a:schemeClr val="tx1"/>
                </a:solidFill>
                <a:latin typeface="Arial"/>
                <a:ea typeface="Times New Roman"/>
                <a:cs typeface="Times New Roman"/>
              </a:rPr>
              <a:t>Н</a:t>
            </a:r>
            <a:r>
              <a:rPr lang="ru-RU" sz="2600" dirty="0" smtClean="0">
                <a:solidFill>
                  <a:schemeClr val="tx1"/>
                </a:solidFill>
                <a:latin typeface="Arial"/>
                <a:ea typeface="Times New Roman"/>
                <a:cs typeface="Times New Roman"/>
              </a:rPr>
              <a:t>аша </a:t>
            </a:r>
            <a:r>
              <a:rPr lang="ru-RU" sz="2600" dirty="0">
                <a:solidFill>
                  <a:schemeClr val="tx1"/>
                </a:solidFill>
                <a:latin typeface="Arial"/>
                <a:ea typeface="Times New Roman"/>
                <a:cs typeface="Times New Roman"/>
              </a:rPr>
              <a:t>память лучше фиксирует все </a:t>
            </a:r>
            <a:r>
              <a:rPr lang="ru-RU" sz="2600" b="1" dirty="0">
                <a:solidFill>
                  <a:srgbClr val="C00000"/>
                </a:solidFill>
                <a:latin typeface="Arial"/>
                <a:ea typeface="Times New Roman"/>
                <a:cs typeface="Times New Roman"/>
              </a:rPr>
              <a:t>необычное</a:t>
            </a:r>
            <a:r>
              <a:rPr lang="ru-RU" sz="2600" b="1" dirty="0">
                <a:solidFill>
                  <a:srgbClr val="333333"/>
                </a:solidFill>
                <a:latin typeface="Arial"/>
                <a:ea typeface="Times New Roman"/>
                <a:cs typeface="Times New Roman"/>
              </a:rPr>
              <a:t>, </a:t>
            </a:r>
            <a:r>
              <a:rPr lang="ru-RU" sz="2600" b="1" dirty="0">
                <a:solidFill>
                  <a:srgbClr val="C00000"/>
                </a:solidFill>
                <a:latin typeface="Arial"/>
                <a:ea typeface="Times New Roman"/>
                <a:cs typeface="Times New Roman"/>
              </a:rPr>
              <a:t>нестандартное</a:t>
            </a:r>
            <a:r>
              <a:rPr lang="ru-RU" sz="2600" b="1" dirty="0">
                <a:solidFill>
                  <a:srgbClr val="333333"/>
                </a:solidFill>
                <a:latin typeface="Arial"/>
                <a:ea typeface="Times New Roman"/>
                <a:cs typeface="Times New Roman"/>
              </a:rPr>
              <a:t>, </a:t>
            </a:r>
            <a:r>
              <a:rPr lang="ru-RU" sz="2600" b="1" dirty="0">
                <a:solidFill>
                  <a:srgbClr val="C00000"/>
                </a:solidFill>
                <a:latin typeface="Arial"/>
                <a:ea typeface="Times New Roman"/>
                <a:cs typeface="Times New Roman"/>
              </a:rPr>
              <a:t>весёлое</a:t>
            </a:r>
            <a:r>
              <a:rPr lang="ru-RU" sz="2600" dirty="0">
                <a:solidFill>
                  <a:srgbClr val="333333"/>
                </a:solidFill>
                <a:latin typeface="Arial"/>
                <a:ea typeface="Times New Roman"/>
                <a:cs typeface="Times New Roman"/>
              </a:rPr>
              <a:t>, </a:t>
            </a:r>
            <a:r>
              <a:rPr lang="ru-RU" sz="2600" dirty="0">
                <a:solidFill>
                  <a:schemeClr val="tx1"/>
                </a:solidFill>
                <a:latin typeface="Arial"/>
                <a:ea typeface="Times New Roman"/>
                <a:cs typeface="Times New Roman"/>
              </a:rPr>
              <a:t>пусть порою, нам кажется, глупое.</a:t>
            </a:r>
            <a:endParaRPr lang="ru-RU" sz="2600" dirty="0">
              <a:solidFill>
                <a:schemeClr val="tx1"/>
              </a:solidFill>
              <a:latin typeface="Calibri"/>
              <a:ea typeface="Calibri"/>
              <a:cs typeface="Times New Roman"/>
            </a:endParaRPr>
          </a:p>
          <a:p>
            <a:pPr marL="68580" indent="0">
              <a:lnSpc>
                <a:spcPct val="115000"/>
              </a:lnSpc>
              <a:spcAft>
                <a:spcPts val="1500"/>
              </a:spcAft>
              <a:buNone/>
            </a:pPr>
            <a:r>
              <a:rPr lang="ru-RU" sz="1700" i="1" dirty="0" smtClean="0">
                <a:solidFill>
                  <a:schemeClr val="tx1"/>
                </a:solidFill>
                <a:latin typeface="Arial"/>
                <a:ea typeface="Times New Roman"/>
                <a:cs typeface="Times New Roman"/>
              </a:rPr>
              <a:t>Пример: Пожилые </a:t>
            </a:r>
            <a:r>
              <a:rPr lang="ru-RU" sz="1700" i="1" dirty="0">
                <a:solidFill>
                  <a:schemeClr val="tx1"/>
                </a:solidFill>
                <a:latin typeface="Arial"/>
                <a:ea typeface="Times New Roman"/>
                <a:cs typeface="Times New Roman"/>
              </a:rPr>
              <a:t>люди, так часто жалующиеся на свою слабую память, с легкостью припоминают события из своего </a:t>
            </a:r>
            <a:r>
              <a:rPr lang="ru-RU" sz="1700" i="1" dirty="0" smtClean="0">
                <a:solidFill>
                  <a:schemeClr val="tx1"/>
                </a:solidFill>
                <a:latin typeface="Arial"/>
                <a:ea typeface="Times New Roman"/>
                <a:cs typeface="Times New Roman"/>
              </a:rPr>
              <a:t>детства. Потому </a:t>
            </a:r>
            <a:r>
              <a:rPr lang="ru-RU" sz="1700" i="1" dirty="0">
                <a:solidFill>
                  <a:schemeClr val="tx1"/>
                </a:solidFill>
                <a:latin typeface="Arial"/>
                <a:ea typeface="Times New Roman"/>
                <a:cs typeface="Times New Roman"/>
              </a:rPr>
              <a:t>что эти события были для них невероятно яркими и необыкновенными!</a:t>
            </a:r>
            <a:endParaRPr lang="ru-RU" sz="1700" i="1" dirty="0">
              <a:solidFill>
                <a:schemeClr val="tx1"/>
              </a:solidFill>
              <a:latin typeface="Calibri"/>
              <a:ea typeface="Calibri"/>
              <a:cs typeface="Times New Roman"/>
            </a:endParaRPr>
          </a:p>
          <a:p>
            <a:pPr marL="68580" indent="0">
              <a:lnSpc>
                <a:spcPct val="115000"/>
              </a:lnSpc>
              <a:spcAft>
                <a:spcPts val="1500"/>
              </a:spcAft>
              <a:buNone/>
            </a:pPr>
            <a:r>
              <a:rPr lang="ru-RU" sz="1700" dirty="0" smtClean="0">
                <a:solidFill>
                  <a:schemeClr val="tx1"/>
                </a:solidFill>
                <a:latin typeface="Arial"/>
                <a:ea typeface="Times New Roman"/>
                <a:cs typeface="Times New Roman"/>
              </a:rPr>
              <a:t>«</a:t>
            </a:r>
            <a:r>
              <a:rPr lang="ru-RU" sz="1700" dirty="0">
                <a:solidFill>
                  <a:schemeClr val="tx1"/>
                </a:solidFill>
                <a:latin typeface="Arial"/>
                <a:ea typeface="Times New Roman"/>
                <a:cs typeface="Times New Roman"/>
              </a:rPr>
              <a:t>Вот всякие глупости запоминаешь легко – а что-то толковое запомнить не можешь»?</a:t>
            </a:r>
            <a:endParaRPr lang="ru-RU" sz="1700" dirty="0">
              <a:solidFill>
                <a:schemeClr val="tx1"/>
              </a:solidFill>
              <a:latin typeface="Calibri"/>
              <a:ea typeface="Calibri"/>
              <a:cs typeface="Times New Roman"/>
            </a:endParaRPr>
          </a:p>
          <a:p>
            <a:pPr marL="68580" indent="0">
              <a:lnSpc>
                <a:spcPct val="115000"/>
              </a:lnSpc>
              <a:spcAft>
                <a:spcPts val="1500"/>
              </a:spcAft>
              <a:buNone/>
            </a:pPr>
            <a:r>
              <a:rPr lang="ru-RU" sz="1700" i="1" dirty="0" smtClean="0">
                <a:solidFill>
                  <a:schemeClr val="tx1"/>
                </a:solidFill>
                <a:latin typeface="Arial"/>
                <a:ea typeface="Times New Roman"/>
                <a:cs typeface="Times New Roman"/>
              </a:rPr>
              <a:t>Для </a:t>
            </a:r>
            <a:r>
              <a:rPr lang="ru-RU" sz="1700" i="1" dirty="0">
                <a:solidFill>
                  <a:schemeClr val="tx1"/>
                </a:solidFill>
                <a:latin typeface="Arial"/>
                <a:ea typeface="Times New Roman"/>
                <a:cs typeface="Times New Roman"/>
              </a:rPr>
              <a:t>детей </a:t>
            </a:r>
            <a:r>
              <a:rPr lang="ru-RU" sz="1700" i="1" dirty="0" smtClean="0">
                <a:solidFill>
                  <a:schemeClr val="tx1"/>
                </a:solidFill>
                <a:latin typeface="Arial"/>
                <a:ea typeface="Times New Roman"/>
                <a:cs typeface="Times New Roman"/>
              </a:rPr>
              <a:t>это что-то </a:t>
            </a:r>
            <a:r>
              <a:rPr lang="ru-RU" sz="1700" i="1" dirty="0">
                <a:solidFill>
                  <a:schemeClr val="tx1"/>
                </a:solidFill>
                <a:latin typeface="Arial"/>
                <a:ea typeface="Times New Roman"/>
                <a:cs typeface="Times New Roman"/>
              </a:rPr>
              <a:t>новое – непривычное, соответственно, яркое.</a:t>
            </a:r>
            <a:endParaRPr lang="ru-RU" sz="1700" i="1" dirty="0">
              <a:solidFill>
                <a:schemeClr val="tx1"/>
              </a:solidFill>
              <a:latin typeface="Calibri"/>
              <a:ea typeface="Calibri"/>
              <a:cs typeface="Times New Roman"/>
            </a:endParaRPr>
          </a:p>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708919"/>
            <a:ext cx="3383607" cy="3383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16150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64704"/>
            <a:ext cx="7024744" cy="720080"/>
          </a:xfrm>
        </p:spPr>
        <p:txBody>
          <a:bodyPr>
            <a:normAutofit/>
          </a:bodyPr>
          <a:lstStyle/>
          <a:p>
            <a:pPr algn="ctr"/>
            <a:r>
              <a:rPr lang="ru-RU" sz="3600" dirty="0" smtClean="0">
                <a:solidFill>
                  <a:schemeClr val="tx1"/>
                </a:solidFill>
                <a:latin typeface="Times New Roman" panose="02020603050405020304" pitchFamily="18" charset="0"/>
                <a:cs typeface="Times New Roman" panose="02020603050405020304" pitchFamily="18" charset="0"/>
              </a:rPr>
              <a:t>Тест - задание</a:t>
            </a:r>
            <a:endParaRPr lang="ru-RU" sz="36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339752" y="1484784"/>
            <a:ext cx="4248472" cy="4968552"/>
          </a:xfrm>
        </p:spPr>
        <p:txBody>
          <a:bodyPr>
            <a:normAutofit fontScale="92500" lnSpcReduction="10000"/>
          </a:bodyPr>
          <a:lstStyle/>
          <a:p>
            <a:r>
              <a:rPr lang="ru-RU" sz="1600" b="1" dirty="0">
                <a:solidFill>
                  <a:schemeClr val="tx1"/>
                </a:solidFill>
                <a:latin typeface="Times New Roman" panose="02020603050405020304" pitchFamily="18" charset="0"/>
                <a:cs typeface="Times New Roman" panose="02020603050405020304" pitchFamily="18" charset="0"/>
              </a:rPr>
              <a:t>БЕЛАЯ МЫШЬ</a:t>
            </a:r>
          </a:p>
          <a:p>
            <a:r>
              <a:rPr lang="ru-RU" sz="1600" b="1" dirty="0">
                <a:solidFill>
                  <a:schemeClr val="tx1"/>
                </a:solidFill>
                <a:latin typeface="Times New Roman" panose="02020603050405020304" pitchFamily="18" charset="0"/>
                <a:cs typeface="Times New Roman" panose="02020603050405020304" pitchFamily="18" charset="0"/>
              </a:rPr>
              <a:t>ПОРОСЯЧИЙ ХВОСТИК</a:t>
            </a:r>
          </a:p>
          <a:p>
            <a:r>
              <a:rPr lang="ru-RU" sz="1600" b="1" dirty="0">
                <a:solidFill>
                  <a:schemeClr val="tx1"/>
                </a:solidFill>
                <a:latin typeface="Times New Roman" panose="02020603050405020304" pitchFamily="18" charset="0"/>
                <a:cs typeface="Times New Roman" panose="02020603050405020304" pitchFamily="18" charset="0"/>
              </a:rPr>
              <a:t>ВЕЛОСИПЕДНОЕ КОЛЕСО</a:t>
            </a:r>
          </a:p>
          <a:p>
            <a:r>
              <a:rPr lang="ru-RU" sz="1600" b="1" dirty="0">
                <a:solidFill>
                  <a:schemeClr val="tx1"/>
                </a:solidFill>
                <a:latin typeface="Times New Roman" panose="02020603050405020304" pitchFamily="18" charset="0"/>
                <a:cs typeface="Times New Roman" panose="02020603050405020304" pitchFamily="18" charset="0"/>
              </a:rPr>
              <a:t>РОЗОВЫЙ ЛИМУЗИН</a:t>
            </a:r>
          </a:p>
          <a:p>
            <a:r>
              <a:rPr lang="ru-RU" sz="1600" b="1" dirty="0">
                <a:solidFill>
                  <a:schemeClr val="tx1"/>
                </a:solidFill>
                <a:latin typeface="Times New Roman" panose="02020603050405020304" pitchFamily="18" charset="0"/>
                <a:cs typeface="Times New Roman" panose="02020603050405020304" pitchFamily="18" charset="0"/>
              </a:rPr>
              <a:t>ВЕСЕЛЫЙ ГРУЗИН</a:t>
            </a:r>
          </a:p>
          <a:p>
            <a:r>
              <a:rPr lang="ru-RU" sz="1600" b="1" dirty="0">
                <a:solidFill>
                  <a:schemeClr val="tx1"/>
                </a:solidFill>
                <a:latin typeface="Times New Roman" panose="02020603050405020304" pitchFamily="18" charset="0"/>
                <a:cs typeface="Times New Roman" panose="02020603050405020304" pitchFamily="18" charset="0"/>
              </a:rPr>
              <a:t>КИЕВСКИЕ КОТЛЕТЫ</a:t>
            </a:r>
          </a:p>
          <a:p>
            <a:r>
              <a:rPr lang="ru-RU" sz="1600" b="1" dirty="0">
                <a:solidFill>
                  <a:schemeClr val="tx1"/>
                </a:solidFill>
                <a:latin typeface="Times New Roman" panose="02020603050405020304" pitchFamily="18" charset="0"/>
                <a:cs typeface="Times New Roman" panose="02020603050405020304" pitchFamily="18" charset="0"/>
              </a:rPr>
              <a:t>ДВОРОВОЙ ПЕС</a:t>
            </a:r>
          </a:p>
          <a:p>
            <a:r>
              <a:rPr lang="ru-RU" sz="1600" b="1" dirty="0">
                <a:solidFill>
                  <a:schemeClr val="tx1"/>
                </a:solidFill>
                <a:latin typeface="Times New Roman" panose="02020603050405020304" pitchFamily="18" charset="0"/>
                <a:cs typeface="Times New Roman" panose="02020603050405020304" pitchFamily="18" charset="0"/>
              </a:rPr>
              <a:t>БАЛЕТНЫЕ ТАПОЧКИ</a:t>
            </a:r>
          </a:p>
          <a:p>
            <a:r>
              <a:rPr lang="ru-RU" sz="1600" b="1" dirty="0">
                <a:solidFill>
                  <a:schemeClr val="tx1"/>
                </a:solidFill>
                <a:latin typeface="Times New Roman" panose="02020603050405020304" pitchFamily="18" charset="0"/>
                <a:cs typeface="Times New Roman" panose="02020603050405020304" pitchFamily="18" charset="0"/>
              </a:rPr>
              <a:t>ТОЛСТЫЙ БЕГЕМОТ</a:t>
            </a:r>
          </a:p>
          <a:p>
            <a:r>
              <a:rPr lang="ru-RU" sz="1600" b="1" dirty="0">
                <a:solidFill>
                  <a:schemeClr val="tx1"/>
                </a:solidFill>
                <a:latin typeface="Times New Roman" panose="02020603050405020304" pitchFamily="18" charset="0"/>
                <a:cs typeface="Times New Roman" panose="02020603050405020304" pitchFamily="18" charset="0"/>
              </a:rPr>
              <a:t>НОРКОВАЯ ШУБА</a:t>
            </a:r>
          </a:p>
          <a:p>
            <a:r>
              <a:rPr lang="ru-RU" sz="1600" b="1" dirty="0">
                <a:solidFill>
                  <a:schemeClr val="tx1"/>
                </a:solidFill>
                <a:latin typeface="Times New Roman" panose="02020603050405020304" pitchFamily="18" charset="0"/>
                <a:cs typeface="Times New Roman" panose="02020603050405020304" pitchFamily="18" charset="0"/>
              </a:rPr>
              <a:t>АМЕРИКАНСКИЙ ДОЛЛАР</a:t>
            </a:r>
          </a:p>
          <a:p>
            <a:r>
              <a:rPr lang="ru-RU" sz="1600" b="1" dirty="0">
                <a:solidFill>
                  <a:schemeClr val="tx1"/>
                </a:solidFill>
                <a:latin typeface="Times New Roman" panose="02020603050405020304" pitchFamily="18" charset="0"/>
                <a:cs typeface="Times New Roman" panose="02020603050405020304" pitchFamily="18" charset="0"/>
              </a:rPr>
              <a:t>КОНФЕТНЫЙ ФАНТИК</a:t>
            </a:r>
          </a:p>
          <a:p>
            <a:r>
              <a:rPr lang="ru-RU" sz="1600" b="1" dirty="0">
                <a:solidFill>
                  <a:schemeClr val="tx1"/>
                </a:solidFill>
                <a:latin typeface="Times New Roman" panose="02020603050405020304" pitchFamily="18" charset="0"/>
                <a:cs typeface="Times New Roman" panose="02020603050405020304" pitchFamily="18" charset="0"/>
              </a:rPr>
              <a:t>АРОМАТНЫЙ БУКЕТ</a:t>
            </a:r>
          </a:p>
          <a:p>
            <a:r>
              <a:rPr lang="ru-RU" sz="1600" b="1" dirty="0">
                <a:solidFill>
                  <a:schemeClr val="tx1"/>
                </a:solidFill>
                <a:latin typeface="Times New Roman" panose="02020603050405020304" pitchFamily="18" charset="0"/>
                <a:cs typeface="Times New Roman" panose="02020603050405020304" pitchFamily="18" charset="0"/>
              </a:rPr>
              <a:t>РВАНЫЕ ДЖИНСЫ</a:t>
            </a:r>
          </a:p>
          <a:p>
            <a:r>
              <a:rPr lang="ru-RU" sz="1600" b="1" dirty="0">
                <a:solidFill>
                  <a:schemeClr val="tx1"/>
                </a:solidFill>
                <a:latin typeface="Times New Roman" panose="02020603050405020304" pitchFamily="18" charset="0"/>
                <a:cs typeface="Times New Roman" panose="02020603050405020304" pitchFamily="18" charset="0"/>
              </a:rPr>
              <a:t>ГОЛУБОЕ МОРЕ</a:t>
            </a:r>
          </a:p>
          <a:p>
            <a:pPr marL="68580" indent="0">
              <a:buNone/>
            </a:pPr>
            <a:r>
              <a:rPr lang="ru-RU" i="1" dirty="0" smtClean="0">
                <a:solidFill>
                  <a:schemeClr val="tx1"/>
                </a:solidFill>
                <a:latin typeface="Times New Roman" panose="02020603050405020304" pitchFamily="18" charset="0"/>
                <a:cs typeface="Times New Roman" panose="02020603050405020304" pitchFamily="18" charset="0"/>
              </a:rPr>
              <a:t>Задание – прочитать словосочетания и запомнить как можно точнее.</a:t>
            </a:r>
            <a:endParaRPr lang="ru-RU" i="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31529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673144"/>
          </a:xfrm>
        </p:spPr>
        <p:txBody>
          <a:bodyPr>
            <a:noAutofit/>
          </a:bodyPr>
          <a:lstStyle/>
          <a:p>
            <a:pPr algn="ctr"/>
            <a:r>
              <a:rPr lang="ru-RU" sz="2800" dirty="0" smtClean="0">
                <a:solidFill>
                  <a:schemeClr val="tx1"/>
                </a:solidFill>
                <a:latin typeface="Times New Roman" panose="02020603050405020304" pitchFamily="18" charset="0"/>
                <a:cs typeface="Times New Roman" panose="02020603050405020304" pitchFamily="18" charset="0"/>
              </a:rPr>
              <a:t>Включим фантазию и юмор и соединим слова в ассоциативную цепочку:</a:t>
            </a:r>
            <a:endParaRPr lang="ru-RU" sz="28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43492" y="1988840"/>
            <a:ext cx="6777317" cy="4536504"/>
          </a:xfrm>
        </p:spPr>
        <p:txBody>
          <a:bodyPr>
            <a:normAutofit fontScale="77500" lnSpcReduction="20000"/>
          </a:bodyPr>
          <a:lstStyle/>
          <a:p>
            <a:r>
              <a:rPr lang="ru-RU" b="1" dirty="0">
                <a:solidFill>
                  <a:schemeClr val="tx1"/>
                </a:solidFill>
                <a:latin typeface="Times New Roman" panose="02020603050405020304" pitchFamily="18" charset="0"/>
                <a:cs typeface="Times New Roman" panose="02020603050405020304" pitchFamily="18" charset="0"/>
              </a:rPr>
              <a:t>у БЕЛОЙ МЫШКИ сзади</a:t>
            </a:r>
          </a:p>
          <a:p>
            <a:r>
              <a:rPr lang="ru-RU" b="1" dirty="0">
                <a:solidFill>
                  <a:schemeClr val="tx1"/>
                </a:solidFill>
                <a:latin typeface="Times New Roman" panose="02020603050405020304" pitchFamily="18" charset="0"/>
                <a:cs typeface="Times New Roman" panose="02020603050405020304" pitchFamily="18" charset="0"/>
              </a:rPr>
              <a:t>ПОРОСЯЧИЙ ХВОСТИК, на кончике которого висит</a:t>
            </a:r>
          </a:p>
          <a:p>
            <a:r>
              <a:rPr lang="ru-RU" b="1" dirty="0">
                <a:solidFill>
                  <a:schemeClr val="tx1"/>
                </a:solidFill>
                <a:latin typeface="Times New Roman" panose="02020603050405020304" pitchFamily="18" charset="0"/>
                <a:cs typeface="Times New Roman" panose="02020603050405020304" pitchFamily="18" charset="0"/>
              </a:rPr>
              <a:t>ВЕЛОСИПЕДНОЕ КОЛЕСО, его приделали на</a:t>
            </a:r>
          </a:p>
          <a:p>
            <a:r>
              <a:rPr lang="ru-RU" b="1" dirty="0">
                <a:solidFill>
                  <a:schemeClr val="tx1"/>
                </a:solidFill>
                <a:latin typeface="Times New Roman" panose="02020603050405020304" pitchFamily="18" charset="0"/>
                <a:cs typeface="Times New Roman" panose="02020603050405020304" pitchFamily="18" charset="0"/>
              </a:rPr>
              <a:t>РОЗОВЫЙ ЛИМУЗИН, а в нем сидит</a:t>
            </a:r>
          </a:p>
          <a:p>
            <a:r>
              <a:rPr lang="ru-RU" b="1" dirty="0">
                <a:solidFill>
                  <a:schemeClr val="tx1"/>
                </a:solidFill>
                <a:latin typeface="Times New Roman" panose="02020603050405020304" pitchFamily="18" charset="0"/>
                <a:cs typeface="Times New Roman" panose="02020603050405020304" pitchFamily="18" charset="0"/>
              </a:rPr>
              <a:t>ВЕСЕЛЫЙ ГРУЗИН ест с аппетитом</a:t>
            </a:r>
          </a:p>
          <a:p>
            <a:r>
              <a:rPr lang="ru-RU" b="1" dirty="0">
                <a:solidFill>
                  <a:schemeClr val="tx1"/>
                </a:solidFill>
                <a:latin typeface="Times New Roman" panose="02020603050405020304" pitchFamily="18" charset="0"/>
                <a:cs typeface="Times New Roman" panose="02020603050405020304" pitchFamily="18" charset="0"/>
              </a:rPr>
              <a:t>КИЕВСКИЕ КОТЛЕТЫ, которые утащил</a:t>
            </a:r>
          </a:p>
          <a:p>
            <a:r>
              <a:rPr lang="ru-RU" b="1" dirty="0">
                <a:solidFill>
                  <a:schemeClr val="tx1"/>
                </a:solidFill>
                <a:latin typeface="Times New Roman" panose="02020603050405020304" pitchFamily="18" charset="0"/>
                <a:cs typeface="Times New Roman" panose="02020603050405020304" pitchFamily="18" charset="0"/>
              </a:rPr>
              <a:t>ДВОРОВОЙ ПЕС в белых</a:t>
            </a:r>
          </a:p>
          <a:p>
            <a:r>
              <a:rPr lang="ru-RU" b="1" dirty="0">
                <a:solidFill>
                  <a:schemeClr val="tx1"/>
                </a:solidFill>
                <a:latin typeface="Times New Roman" panose="02020603050405020304" pitchFamily="18" charset="0"/>
                <a:cs typeface="Times New Roman" panose="02020603050405020304" pitchFamily="18" charset="0"/>
              </a:rPr>
              <a:t>БАЛЕТНЫХ ТАПОЧКАХ, а эти тапочки нёс</a:t>
            </a:r>
          </a:p>
          <a:p>
            <a:r>
              <a:rPr lang="ru-RU" b="1" dirty="0">
                <a:solidFill>
                  <a:schemeClr val="tx1"/>
                </a:solidFill>
                <a:latin typeface="Times New Roman" panose="02020603050405020304" pitchFamily="18" charset="0"/>
                <a:cs typeface="Times New Roman" panose="02020603050405020304" pitchFamily="18" charset="0"/>
              </a:rPr>
              <a:t>ТОЛСТЫЙ БЕГЕМОТ в красивой бежевой</a:t>
            </a:r>
          </a:p>
          <a:p>
            <a:r>
              <a:rPr lang="ru-RU" b="1" dirty="0">
                <a:solidFill>
                  <a:schemeClr val="tx1"/>
                </a:solidFill>
                <a:latin typeface="Times New Roman" panose="02020603050405020304" pitchFamily="18" charset="0"/>
                <a:cs typeface="Times New Roman" panose="02020603050405020304" pitchFamily="18" charset="0"/>
              </a:rPr>
              <a:t>НОРКОВОЙ ШУБЕ, которая стоит один</a:t>
            </a:r>
          </a:p>
          <a:p>
            <a:r>
              <a:rPr lang="ru-RU" b="1" dirty="0">
                <a:solidFill>
                  <a:schemeClr val="tx1"/>
                </a:solidFill>
                <a:latin typeface="Times New Roman" panose="02020603050405020304" pitchFamily="18" charset="0"/>
                <a:cs typeface="Times New Roman" panose="02020603050405020304" pitchFamily="18" charset="0"/>
              </a:rPr>
              <a:t>АМЕРИКАНСКИЙ ДОЛЛАР – напечатан на</a:t>
            </a:r>
          </a:p>
          <a:p>
            <a:r>
              <a:rPr lang="ru-RU" b="1" dirty="0">
                <a:solidFill>
                  <a:schemeClr val="tx1"/>
                </a:solidFill>
                <a:latin typeface="Times New Roman" panose="02020603050405020304" pitchFamily="18" charset="0"/>
                <a:cs typeface="Times New Roman" panose="02020603050405020304" pitchFamily="18" charset="0"/>
              </a:rPr>
              <a:t>КОНФЕТНОМ ФАНТИКЕ, в него завернули</a:t>
            </a:r>
          </a:p>
          <a:p>
            <a:r>
              <a:rPr lang="ru-RU" b="1" dirty="0">
                <a:solidFill>
                  <a:schemeClr val="tx1"/>
                </a:solidFill>
                <a:latin typeface="Times New Roman" panose="02020603050405020304" pitchFamily="18" charset="0"/>
                <a:cs typeface="Times New Roman" panose="02020603050405020304" pitchFamily="18" charset="0"/>
              </a:rPr>
              <a:t>АРОМАТНЫЙ БУКЕТ, засунули в</a:t>
            </a:r>
          </a:p>
          <a:p>
            <a:r>
              <a:rPr lang="ru-RU" b="1" dirty="0">
                <a:solidFill>
                  <a:schemeClr val="tx1"/>
                </a:solidFill>
                <a:latin typeface="Times New Roman" panose="02020603050405020304" pitchFamily="18" charset="0"/>
                <a:cs typeface="Times New Roman" panose="02020603050405020304" pitchFamily="18" charset="0"/>
              </a:rPr>
              <a:t>РВАНЫЕ ДЖИНСЫ, и поплыли джинсы в</a:t>
            </a:r>
          </a:p>
          <a:p>
            <a:r>
              <a:rPr lang="ru-RU" b="1" dirty="0">
                <a:solidFill>
                  <a:schemeClr val="tx1"/>
                </a:solidFill>
                <a:latin typeface="Times New Roman" panose="02020603050405020304" pitchFamily="18" charset="0"/>
                <a:cs typeface="Times New Roman" panose="02020603050405020304" pitchFamily="18" charset="0"/>
              </a:rPr>
              <a:t>ГОЛУБОЕ МОРЕ.</a:t>
            </a:r>
          </a:p>
          <a:p>
            <a:endParaRPr lang="ru-RU" dirty="0"/>
          </a:p>
        </p:txBody>
      </p:sp>
    </p:spTree>
    <p:extLst>
      <p:ext uri="{BB962C8B-B14F-4D97-AF65-F5344CB8AC3E}">
        <p14:creationId xmlns:p14="http://schemas.microsoft.com/office/powerpoint/2010/main" val="28858640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08720"/>
            <a:ext cx="8208912" cy="1728192"/>
          </a:xfrm>
        </p:spPr>
        <p:txBody>
          <a:bodyPr>
            <a:noAutofit/>
          </a:bodyPr>
          <a:lstStyle/>
          <a:p>
            <a:pPr marL="68580" lvl="0" algn="ctr">
              <a:spcBef>
                <a:spcPct val="20000"/>
              </a:spcBef>
            </a:pPr>
            <a:r>
              <a:rPr lang="ru-RU" sz="3200" dirty="0">
                <a:solidFill>
                  <a:schemeClr val="tx1"/>
                </a:solidFill>
                <a:latin typeface="Times New Roman" panose="02020603050405020304" pitchFamily="18" charset="0"/>
                <a:cs typeface="Times New Roman" panose="02020603050405020304" pitchFamily="18" charset="0"/>
              </a:rPr>
              <a:t>Вместо скучной зубрёжки информация усваивается через ассоциации.</a:t>
            </a:r>
            <a:br>
              <a:rPr lang="ru-RU" sz="3200" dirty="0">
                <a:solidFill>
                  <a:schemeClr val="tx1"/>
                </a:solidFill>
                <a:latin typeface="Times New Roman" panose="02020603050405020304" pitchFamily="18" charset="0"/>
                <a:cs typeface="Times New Roman" panose="02020603050405020304" pitchFamily="18" charset="0"/>
              </a:rPr>
            </a:br>
            <a:endParaRPr lang="ru-RU" sz="3200" dirty="0">
              <a:solidFill>
                <a:schemeClr val="tx1"/>
              </a:solidFill>
              <a:latin typeface="Times New Roman" panose="02020603050405020304" pitchFamily="18" charset="0"/>
              <a:cs typeface="Times New Roman" panose="02020603050405020304" pitchFamily="18" charset="0"/>
            </a:endParaRPr>
          </a:p>
        </p:txBody>
      </p:sp>
      <p:pic>
        <p:nvPicPr>
          <p:cNvPr id="4" name="Picture 2" descr="C:\Users\User\Desktop\челп5.png"/>
          <p:cNvPicPr>
            <a:picLocks noChangeAspect="1" noChangeArrowheads="1"/>
          </p:cNvPicPr>
          <p:nvPr/>
        </p:nvPicPr>
        <p:blipFill>
          <a:blip r:embed="rId2" cstate="print"/>
          <a:srcRect/>
          <a:stretch>
            <a:fillRect/>
          </a:stretch>
        </p:blipFill>
        <p:spPr bwMode="auto">
          <a:xfrm>
            <a:off x="1979712" y="2240722"/>
            <a:ext cx="4970074" cy="4140606"/>
          </a:xfrm>
          <a:prstGeom prst="rect">
            <a:avLst/>
          </a:prstGeom>
          <a:noFill/>
        </p:spPr>
      </p:pic>
    </p:spTree>
    <p:extLst>
      <p:ext uri="{BB962C8B-B14F-4D97-AF65-F5344CB8AC3E}">
        <p14:creationId xmlns:p14="http://schemas.microsoft.com/office/powerpoint/2010/main" val="9183949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CAB13-PSY\Desktop\эйдетика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980728"/>
            <a:ext cx="7891241"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7524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CAB13-PSY\Desktop\эйдетика5.jpg"/>
          <p:cNvPicPr>
            <a:picLocks noChangeAspect="1" noChangeArrowheads="1"/>
          </p:cNvPicPr>
          <p:nvPr/>
        </p:nvPicPr>
        <p:blipFill rotWithShape="1">
          <a:blip r:embed="rId2">
            <a:extLst>
              <a:ext uri="{28A0092B-C50C-407E-A947-70E740481C1C}">
                <a14:useLocalDpi xmlns:a14="http://schemas.microsoft.com/office/drawing/2010/main" val="0"/>
              </a:ext>
            </a:extLst>
          </a:blip>
          <a:srcRect l="2015" r="2248"/>
          <a:stretch/>
        </p:blipFill>
        <p:spPr bwMode="auto">
          <a:xfrm>
            <a:off x="565079" y="1124744"/>
            <a:ext cx="8054940" cy="4370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917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692696"/>
            <a:ext cx="7024744" cy="864096"/>
          </a:xfrm>
        </p:spPr>
        <p:txBody>
          <a:bodyPr/>
          <a:lstStyle/>
          <a:p>
            <a:pPr algn="ctr"/>
            <a:r>
              <a:rPr lang="ru-RU" b="1" dirty="0" smtClean="0">
                <a:solidFill>
                  <a:schemeClr val="tx1"/>
                </a:solidFill>
                <a:latin typeface="Times New Roman" panose="02020603050405020304" pitchFamily="18" charset="0"/>
                <a:cs typeface="Times New Roman" panose="02020603050405020304" pitchFamily="18" charset="0"/>
              </a:rPr>
              <a:t>Цвета радуги</a:t>
            </a:r>
            <a:endParaRPr lang="ru-RU" b="1"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C:\Users\CAB13-PSY\Desktop\радуга.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1916832"/>
            <a:ext cx="7487378" cy="4086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4880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dirty="0" smtClean="0">
                <a:solidFill>
                  <a:schemeClr val="tx1"/>
                </a:solidFill>
                <a:latin typeface="Times New Roman" panose="02020603050405020304" pitchFamily="18" charset="0"/>
                <a:cs typeface="Times New Roman" panose="02020603050405020304" pitchFamily="18" charset="0"/>
              </a:rPr>
              <a:t>Выделяют три типа восприятия: </a:t>
            </a:r>
            <a:r>
              <a:rPr lang="ru-RU" sz="3200" dirty="0" err="1" smtClean="0">
                <a:solidFill>
                  <a:schemeClr val="tx1"/>
                </a:solidFill>
                <a:latin typeface="Times New Roman" panose="02020603050405020304" pitchFamily="18" charset="0"/>
                <a:cs typeface="Times New Roman" panose="02020603050405020304" pitchFamily="18" charset="0"/>
              </a:rPr>
              <a:t>аудиал</a:t>
            </a:r>
            <a:r>
              <a:rPr lang="ru-RU" sz="3200" dirty="0" smtClean="0">
                <a:solidFill>
                  <a:schemeClr val="tx1"/>
                </a:solidFill>
                <a:latin typeface="Times New Roman" panose="02020603050405020304" pitchFamily="18" charset="0"/>
                <a:cs typeface="Times New Roman" panose="02020603050405020304" pitchFamily="18" charset="0"/>
              </a:rPr>
              <a:t>, </a:t>
            </a:r>
            <a:r>
              <a:rPr lang="ru-RU" sz="3200" dirty="0" err="1" smtClean="0">
                <a:solidFill>
                  <a:schemeClr val="tx1"/>
                </a:solidFill>
                <a:latin typeface="Times New Roman" panose="02020603050405020304" pitchFamily="18" charset="0"/>
                <a:cs typeface="Times New Roman" panose="02020603050405020304" pitchFamily="18" charset="0"/>
              </a:rPr>
              <a:t>визуал</a:t>
            </a:r>
            <a:r>
              <a:rPr lang="ru-RU" sz="3200" dirty="0" smtClean="0">
                <a:solidFill>
                  <a:schemeClr val="tx1"/>
                </a:solidFill>
                <a:latin typeface="Times New Roman" panose="02020603050405020304" pitchFamily="18" charset="0"/>
                <a:cs typeface="Times New Roman" panose="02020603050405020304" pitchFamily="18" charset="0"/>
              </a:rPr>
              <a:t>, </a:t>
            </a:r>
            <a:r>
              <a:rPr lang="ru-RU" sz="3200" dirty="0" err="1" smtClean="0">
                <a:solidFill>
                  <a:schemeClr val="tx1"/>
                </a:solidFill>
                <a:latin typeface="Times New Roman" panose="02020603050405020304" pitchFamily="18" charset="0"/>
                <a:cs typeface="Times New Roman" panose="02020603050405020304" pitchFamily="18" charset="0"/>
              </a:rPr>
              <a:t>кинестетик</a:t>
            </a:r>
            <a:r>
              <a:rPr lang="ru-RU" sz="3200" dirty="0" smtClean="0">
                <a:solidFill>
                  <a:schemeClr val="tx1"/>
                </a:solidFill>
                <a:latin typeface="Times New Roman" panose="02020603050405020304" pitchFamily="18" charset="0"/>
                <a:cs typeface="Times New Roman" panose="02020603050405020304" pitchFamily="18" charset="0"/>
              </a:rPr>
              <a:t>.</a:t>
            </a:r>
            <a:endParaRPr lang="ru-RU" sz="32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39552" y="2323652"/>
            <a:ext cx="8136904" cy="3508977"/>
          </a:xfrm>
        </p:spPr>
        <p:txBody>
          <a:bodyPr>
            <a:normAutofit/>
          </a:bodyPr>
          <a:lstStyle/>
          <a:p>
            <a:pPr marL="68580" indent="0" algn="ctr">
              <a:buNone/>
            </a:pPr>
            <a:r>
              <a:rPr lang="ru-RU" sz="2800" dirty="0" smtClean="0">
                <a:solidFill>
                  <a:schemeClr val="tx1"/>
                </a:solidFill>
                <a:latin typeface="Times New Roman" panose="02020603050405020304" pitchFamily="18" charset="0"/>
                <a:cs typeface="Times New Roman" panose="02020603050405020304" pitchFamily="18" charset="0"/>
              </a:rPr>
              <a:t>5 чувств = 5 способов восприятия информации:</a:t>
            </a:r>
          </a:p>
          <a:p>
            <a:r>
              <a:rPr lang="ru-RU" sz="2800" dirty="0" smtClean="0">
                <a:solidFill>
                  <a:schemeClr val="tx1"/>
                </a:solidFill>
                <a:latin typeface="Times New Roman" panose="02020603050405020304" pitchFamily="18" charset="0"/>
                <a:cs typeface="Times New Roman" panose="02020603050405020304" pitchFamily="18" charset="0"/>
              </a:rPr>
              <a:t>1. визуальный;</a:t>
            </a:r>
          </a:p>
          <a:p>
            <a:r>
              <a:rPr lang="ru-RU" sz="2800" dirty="0" smtClean="0">
                <a:solidFill>
                  <a:schemeClr val="tx1"/>
                </a:solidFill>
                <a:latin typeface="Times New Roman" panose="02020603050405020304" pitchFamily="18" charset="0"/>
                <a:cs typeface="Times New Roman" panose="02020603050405020304" pitchFamily="18" charset="0"/>
              </a:rPr>
              <a:t>2. звуковой;</a:t>
            </a:r>
          </a:p>
          <a:p>
            <a:r>
              <a:rPr lang="ru-RU" sz="2800" dirty="0" smtClean="0">
                <a:solidFill>
                  <a:schemeClr val="tx1"/>
                </a:solidFill>
                <a:latin typeface="Times New Roman" panose="02020603050405020304" pitchFamily="18" charset="0"/>
                <a:cs typeface="Times New Roman" panose="02020603050405020304" pitchFamily="18" charset="0"/>
              </a:rPr>
              <a:t>3. тактильный;</a:t>
            </a:r>
          </a:p>
          <a:p>
            <a:r>
              <a:rPr lang="ru-RU" sz="2800" dirty="0" smtClean="0">
                <a:solidFill>
                  <a:schemeClr val="tx1"/>
                </a:solidFill>
                <a:latin typeface="Times New Roman" panose="02020603050405020304" pitchFamily="18" charset="0"/>
                <a:cs typeface="Times New Roman" panose="02020603050405020304" pitchFamily="18" charset="0"/>
              </a:rPr>
              <a:t>4. вкусовой;</a:t>
            </a:r>
          </a:p>
          <a:p>
            <a:r>
              <a:rPr lang="ru-RU" sz="2800" dirty="0" smtClean="0">
                <a:solidFill>
                  <a:schemeClr val="tx1"/>
                </a:solidFill>
                <a:latin typeface="Times New Roman" panose="02020603050405020304" pitchFamily="18" charset="0"/>
                <a:cs typeface="Times New Roman" panose="02020603050405020304" pitchFamily="18" charset="0"/>
              </a:rPr>
              <a:t>5. обонятельный.</a:t>
            </a:r>
            <a:endParaRPr lang="ru-RU" sz="2800" dirty="0">
              <a:solidFill>
                <a:schemeClr val="tx1"/>
              </a:solidFill>
              <a:latin typeface="Times New Roman" panose="02020603050405020304" pitchFamily="18" charset="0"/>
              <a:cs typeface="Times New Roman" panose="02020603050405020304" pitchFamily="18" charset="0"/>
            </a:endParaRPr>
          </a:p>
        </p:txBody>
      </p:sp>
      <p:pic>
        <p:nvPicPr>
          <p:cNvPr id="4" name="Picture 3" descr="C:\Users\User\Desktop\бабочки.png"/>
          <p:cNvPicPr>
            <a:picLocks noChangeAspect="1" noChangeArrowheads="1"/>
          </p:cNvPicPr>
          <p:nvPr/>
        </p:nvPicPr>
        <p:blipFill>
          <a:blip r:embed="rId2" cstate="print"/>
          <a:srcRect/>
          <a:stretch>
            <a:fillRect/>
          </a:stretch>
        </p:blipFill>
        <p:spPr bwMode="auto">
          <a:xfrm>
            <a:off x="4427984" y="3140968"/>
            <a:ext cx="3595234" cy="3096343"/>
          </a:xfrm>
          <a:prstGeom prst="rect">
            <a:avLst/>
          </a:prstGeom>
          <a:noFill/>
        </p:spPr>
      </p:pic>
    </p:spTree>
    <p:extLst>
      <p:ext uri="{BB962C8B-B14F-4D97-AF65-F5344CB8AC3E}">
        <p14:creationId xmlns:p14="http://schemas.microsoft.com/office/powerpoint/2010/main" val="22954449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836712"/>
            <a:ext cx="7024744" cy="1333952"/>
          </a:xfrm>
        </p:spPr>
        <p:txBody>
          <a:bodyPr>
            <a:normAutofit/>
          </a:bodyPr>
          <a:lstStyle/>
          <a:p>
            <a:pPr algn="ctr"/>
            <a:r>
              <a:rPr lang="ru-RU" dirty="0" smtClean="0">
                <a:solidFill>
                  <a:schemeClr val="tx1"/>
                </a:solidFill>
                <a:latin typeface="Times New Roman" panose="02020603050405020304" pitchFamily="18" charset="0"/>
                <a:cs typeface="Times New Roman" panose="02020603050405020304" pitchFamily="18" charset="0"/>
              </a:rPr>
              <a:t>Задействованы все каналы восприятия </a:t>
            </a:r>
            <a:endParaRPr lang="ru-RU" dirty="0">
              <a:solidFill>
                <a:schemeClr val="tx1"/>
              </a:solidFill>
              <a:latin typeface="Times New Roman" panose="02020603050405020304" pitchFamily="18" charset="0"/>
              <a:cs typeface="Times New Roman" panose="02020603050405020304" pitchFamily="18" charset="0"/>
            </a:endParaRPr>
          </a:p>
        </p:txBody>
      </p:sp>
      <p:pic>
        <p:nvPicPr>
          <p:cNvPr id="2050" name="Picture 2" descr="C:\Users\CAB13-PSY\Desktop\лимон.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55776" y="2204864"/>
            <a:ext cx="4176463" cy="4176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2956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64704"/>
            <a:ext cx="7024744" cy="1440160"/>
          </a:xfrm>
        </p:spPr>
        <p:txBody>
          <a:bodyPr>
            <a:normAutofit fontScale="90000"/>
          </a:bodyPr>
          <a:lstStyle/>
          <a:p>
            <a:pPr algn="ctr"/>
            <a:r>
              <a:rPr lang="ru-RU" sz="3600" b="1" dirty="0" smtClean="0">
                <a:solidFill>
                  <a:schemeClr val="tx1"/>
                </a:solidFill>
                <a:latin typeface="Times New Roman" panose="02020603050405020304" pitchFamily="18" charset="0"/>
                <a:cs typeface="Times New Roman" panose="02020603050405020304" pitchFamily="18" charset="0"/>
              </a:rPr>
              <a:t>Тренируем внимательность и наблюдательность:</a:t>
            </a:r>
            <a:br>
              <a:rPr lang="ru-RU" sz="3600" b="1" dirty="0" smtClean="0">
                <a:solidFill>
                  <a:schemeClr val="tx1"/>
                </a:solidFill>
                <a:latin typeface="Times New Roman" panose="02020603050405020304" pitchFamily="18" charset="0"/>
                <a:cs typeface="Times New Roman" panose="02020603050405020304" pitchFamily="18" charset="0"/>
              </a:rPr>
            </a:br>
            <a:r>
              <a:rPr lang="ru-RU" sz="3600" b="1" dirty="0" smtClean="0">
                <a:solidFill>
                  <a:schemeClr val="tx1"/>
                </a:solidFill>
                <a:latin typeface="Times New Roman" panose="02020603050405020304" pitchFamily="18" charset="0"/>
                <a:cs typeface="Times New Roman" panose="02020603050405020304" pitchFamily="18" charset="0"/>
              </a:rPr>
              <a:t>«Таблица </a:t>
            </a:r>
            <a:r>
              <a:rPr lang="ru-RU" sz="3600" b="1" dirty="0" err="1" smtClean="0">
                <a:solidFill>
                  <a:schemeClr val="tx1"/>
                </a:solidFill>
                <a:latin typeface="Times New Roman" panose="02020603050405020304" pitchFamily="18" charset="0"/>
                <a:cs typeface="Times New Roman" panose="02020603050405020304" pitchFamily="18" charset="0"/>
              </a:rPr>
              <a:t>Шульте</a:t>
            </a:r>
            <a:r>
              <a:rPr lang="ru-RU" sz="3600" b="1" dirty="0" smtClean="0">
                <a:solidFill>
                  <a:schemeClr val="tx1"/>
                </a:solidFill>
                <a:latin typeface="Times New Roman" panose="02020603050405020304" pitchFamily="18" charset="0"/>
                <a:cs typeface="Times New Roman" panose="02020603050405020304" pitchFamily="18" charset="0"/>
              </a:rPr>
              <a:t>»</a:t>
            </a:r>
            <a:endParaRPr lang="ru-RU" sz="3600" b="1" dirty="0">
              <a:solidFill>
                <a:schemeClr val="tx1"/>
              </a:solidFill>
              <a:latin typeface="Times New Roman" panose="02020603050405020304" pitchFamily="18" charset="0"/>
              <a:cs typeface="Times New Roman" panose="02020603050405020304" pitchFamily="18" charset="0"/>
            </a:endParaRPr>
          </a:p>
        </p:txBody>
      </p:sp>
      <p:pic>
        <p:nvPicPr>
          <p:cNvPr id="2050" name="Picture 2" descr="C:\Users\CAB13-PSY\Desktop\табл.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55776" y="2348880"/>
            <a:ext cx="4027711" cy="4027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606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764704"/>
            <a:ext cx="7920880" cy="864096"/>
          </a:xfrm>
        </p:spPr>
        <p:txBody>
          <a:bodyPr>
            <a:normAutofit fontScale="90000"/>
          </a:bodyPr>
          <a:lstStyle/>
          <a:p>
            <a:r>
              <a:rPr lang="ru-RU" dirty="0" smtClean="0">
                <a:solidFill>
                  <a:schemeClr val="tx1"/>
                </a:solidFill>
                <a:latin typeface="Times New Roman" panose="02020603050405020304" pitchFamily="18" charset="0"/>
                <a:cs typeface="Times New Roman" panose="02020603050405020304" pitchFamily="18" charset="0"/>
              </a:rPr>
              <a:t>Внимание нуждается в тренировке!!!</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43492" y="1916832"/>
            <a:ext cx="7128908" cy="3915797"/>
          </a:xfrm>
        </p:spPr>
        <p:txBody>
          <a:bodyPr/>
          <a:lstStyle/>
          <a:p>
            <a:r>
              <a:rPr lang="ru-RU" dirty="0" smtClean="0">
                <a:latin typeface="Times New Roman" panose="02020603050405020304" pitchFamily="18" charset="0"/>
                <a:cs typeface="Times New Roman" panose="02020603050405020304" pitchFamily="18" charset="0"/>
              </a:rPr>
              <a:t>Игра «Цветная сказка»</a:t>
            </a:r>
            <a:endParaRPr lang="ru-RU" dirty="0">
              <a:latin typeface="Times New Roman" panose="02020603050405020304" pitchFamily="18" charset="0"/>
              <a:cs typeface="Times New Roman" panose="02020603050405020304" pitchFamily="18" charset="0"/>
            </a:endParaRPr>
          </a:p>
        </p:txBody>
      </p:sp>
      <p:pic>
        <p:nvPicPr>
          <p:cNvPr id="4098" name="Picture 2" descr="C:\Users\CAB13-PSY\Desktop\полоска.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9030"/>
          <a:stretch/>
        </p:blipFill>
        <p:spPr bwMode="auto">
          <a:xfrm>
            <a:off x="2195736" y="2511092"/>
            <a:ext cx="5184576" cy="3741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4109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692696"/>
            <a:ext cx="6912886" cy="792088"/>
          </a:xfrm>
        </p:spPr>
        <p:txBody>
          <a:bodyPr>
            <a:normAutofit/>
          </a:bodyPr>
          <a:lstStyle/>
          <a:p>
            <a:pPr algn="ctr"/>
            <a:r>
              <a:rPr lang="ru-RU" dirty="0" smtClean="0">
                <a:solidFill>
                  <a:schemeClr val="tx1"/>
                </a:solidFill>
                <a:latin typeface="Times New Roman" panose="02020603050405020304" pitchFamily="18" charset="0"/>
                <a:cs typeface="Times New Roman" panose="02020603050405020304" pitchFamily="18" charset="0"/>
              </a:rPr>
              <a:t>Сказка про репку</a:t>
            </a:r>
            <a:endParaRPr lang="ru-RU" dirty="0">
              <a:solidFill>
                <a:schemeClr val="tx1"/>
              </a:solidFill>
              <a:latin typeface="Times New Roman" panose="02020603050405020304" pitchFamily="18" charset="0"/>
              <a:cs typeface="Times New Roman" panose="02020603050405020304" pitchFamily="18" charset="0"/>
            </a:endParaRPr>
          </a:p>
        </p:txBody>
      </p:sp>
      <p:pic>
        <p:nvPicPr>
          <p:cNvPr id="4" name="Объект 3" descr="Пластиковая декорация РЕПКА. ДЕД, 0,7*0,9м"/>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2831432"/>
            <a:ext cx="3240360" cy="3693911"/>
          </a:xfrm>
          <a:prstGeom prst="rect">
            <a:avLst/>
          </a:prstGeom>
          <a:noFill/>
          <a:ln>
            <a:noFill/>
          </a:ln>
        </p:spPr>
      </p:pic>
      <p:graphicFrame>
        <p:nvGraphicFramePr>
          <p:cNvPr id="6" name="Таблица 5"/>
          <p:cNvGraphicFramePr>
            <a:graphicFrameLocks noGrp="1"/>
          </p:cNvGraphicFramePr>
          <p:nvPr>
            <p:extLst>
              <p:ext uri="{D42A27DB-BD31-4B8C-83A1-F6EECF244321}">
                <p14:modId xmlns:p14="http://schemas.microsoft.com/office/powerpoint/2010/main" val="3566359723"/>
              </p:ext>
            </p:extLst>
          </p:nvPr>
        </p:nvGraphicFramePr>
        <p:xfrm>
          <a:off x="683570" y="1772817"/>
          <a:ext cx="7704855" cy="864096"/>
        </p:xfrm>
        <a:graphic>
          <a:graphicData uri="http://schemas.openxmlformats.org/drawingml/2006/table">
            <a:tbl>
              <a:tblPr firstRow="1" firstCol="1" bandRow="1"/>
              <a:tblGrid>
                <a:gridCol w="770405"/>
                <a:gridCol w="770405"/>
                <a:gridCol w="770405"/>
                <a:gridCol w="770405"/>
                <a:gridCol w="770405"/>
                <a:gridCol w="770405"/>
                <a:gridCol w="770405"/>
                <a:gridCol w="770405"/>
                <a:gridCol w="770405"/>
                <a:gridCol w="771210"/>
              </a:tblGrid>
              <a:tr h="864096">
                <a:tc>
                  <a:txBody>
                    <a:bodyPr/>
                    <a:lstStyle/>
                    <a:p>
                      <a:pPr>
                        <a:lnSpc>
                          <a:spcPct val="115000"/>
                        </a:lnSpc>
                        <a:spcAft>
                          <a:spcPts val="0"/>
                        </a:spcAft>
                      </a:pPr>
                      <a:r>
                        <a:rPr lang="ru-RU"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7" name="Рисунок 6" descr="бабка из сказки колобок рисунок: 2 тыс изображений найдено в Яндекс  Картинках"/>
          <p:cNvPicPr/>
          <p:nvPr/>
        </p:nvPicPr>
        <p:blipFill rotWithShape="1">
          <a:blip r:embed="rId3">
            <a:extLst>
              <a:ext uri="{28A0092B-C50C-407E-A947-70E740481C1C}">
                <a14:useLocalDpi xmlns:a14="http://schemas.microsoft.com/office/drawing/2010/main" val="0"/>
              </a:ext>
            </a:extLst>
          </a:blip>
          <a:srcRect t="2323"/>
          <a:stretch/>
        </p:blipFill>
        <p:spPr bwMode="auto">
          <a:xfrm>
            <a:off x="5148064" y="2955242"/>
            <a:ext cx="2756778" cy="3506889"/>
          </a:xfrm>
          <a:prstGeom prst="rect">
            <a:avLst/>
          </a:prstGeom>
          <a:noFill/>
          <a:ln>
            <a:noFill/>
          </a:ln>
        </p:spPr>
      </p:pic>
    </p:spTree>
    <p:extLst>
      <p:ext uri="{BB962C8B-B14F-4D97-AF65-F5344CB8AC3E}">
        <p14:creationId xmlns:p14="http://schemas.microsoft.com/office/powerpoint/2010/main" val="4049030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64704"/>
            <a:ext cx="7024744" cy="864096"/>
          </a:xfrm>
        </p:spPr>
        <p:txBody>
          <a:bodyPr>
            <a:normAutofit/>
          </a:bodyPr>
          <a:lstStyle/>
          <a:p>
            <a:r>
              <a:rPr lang="ru-RU" sz="3600" dirty="0" smtClean="0">
                <a:solidFill>
                  <a:schemeClr val="tx1"/>
                </a:solidFill>
                <a:latin typeface="Times New Roman" panose="02020603050405020304" pitchFamily="18" charset="0"/>
                <a:cs typeface="Times New Roman" panose="02020603050405020304" pitchFamily="18" charset="0"/>
              </a:rPr>
              <a:t>Методика «Исправь ошибки»</a:t>
            </a:r>
            <a:endParaRPr lang="ru-RU" sz="36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43492" y="1700808"/>
            <a:ext cx="6777317" cy="4752528"/>
          </a:xfrm>
        </p:spPr>
        <p:txBody>
          <a:bodyPr>
            <a:normAutofit lnSpcReduction="10000"/>
          </a:bodyPr>
          <a:lstStyle/>
          <a:p>
            <a:pPr lvl="0" indent="-342900">
              <a:lnSpc>
                <a:spcPct val="115000"/>
              </a:lnSpc>
              <a:buFont typeface="+mj-lt"/>
              <a:buAutoNum type="arabicPeriod"/>
            </a:pPr>
            <a:r>
              <a:rPr lang="ru-RU" dirty="0">
                <a:solidFill>
                  <a:schemeClr val="tx1"/>
                </a:solidFill>
                <a:latin typeface="Times New Roman"/>
                <a:ea typeface="Calibri"/>
                <a:cs typeface="Times New Roman"/>
              </a:rPr>
              <a:t>Щенок задорно </a:t>
            </a:r>
            <a:r>
              <a:rPr lang="ru-RU" dirty="0" err="1">
                <a:solidFill>
                  <a:schemeClr val="tx1"/>
                </a:solidFill>
                <a:latin typeface="Times New Roman"/>
                <a:ea typeface="Calibri"/>
                <a:cs typeface="Times New Roman"/>
              </a:rPr>
              <a:t>салаял</a:t>
            </a:r>
            <a:r>
              <a:rPr lang="ru-RU" dirty="0">
                <a:solidFill>
                  <a:schemeClr val="tx1"/>
                </a:solidFill>
                <a:latin typeface="Times New Roman"/>
                <a:ea typeface="Calibri"/>
                <a:cs typeface="Times New Roman"/>
              </a:rPr>
              <a:t> на </a:t>
            </a:r>
            <a:r>
              <a:rPr lang="ru-RU" dirty="0" err="1">
                <a:solidFill>
                  <a:schemeClr val="tx1"/>
                </a:solidFill>
                <a:latin typeface="Times New Roman"/>
                <a:ea typeface="Calibri"/>
                <a:cs typeface="Times New Roman"/>
              </a:rPr>
              <a:t>бабоку</a:t>
            </a:r>
            <a:r>
              <a:rPr lang="ru-RU" dirty="0">
                <a:solidFill>
                  <a:schemeClr val="tx1"/>
                </a:solidFill>
                <a:latin typeface="Times New Roman"/>
                <a:ea typeface="Calibri"/>
                <a:cs typeface="Times New Roman"/>
              </a:rPr>
              <a:t>.</a:t>
            </a:r>
            <a:endParaRPr lang="ru-RU" sz="1800" dirty="0">
              <a:solidFill>
                <a:schemeClr val="tx1"/>
              </a:solidFill>
              <a:latin typeface="Calibri"/>
              <a:ea typeface="Calibri"/>
              <a:cs typeface="Times New Roman"/>
            </a:endParaRPr>
          </a:p>
          <a:p>
            <a:pPr lvl="0" indent="-342900">
              <a:lnSpc>
                <a:spcPct val="115000"/>
              </a:lnSpc>
              <a:buFont typeface="+mj-lt"/>
              <a:buAutoNum type="arabicPeriod"/>
            </a:pPr>
            <a:r>
              <a:rPr lang="ru-RU" dirty="0">
                <a:solidFill>
                  <a:schemeClr val="tx1"/>
                </a:solidFill>
                <a:latin typeface="Times New Roman"/>
                <a:ea typeface="Calibri"/>
                <a:cs typeface="Times New Roman"/>
              </a:rPr>
              <a:t>Мама купила дочери воздушный шары.</a:t>
            </a:r>
            <a:endParaRPr lang="ru-RU" sz="1800" dirty="0">
              <a:solidFill>
                <a:schemeClr val="tx1"/>
              </a:solidFill>
              <a:latin typeface="Calibri"/>
              <a:ea typeface="Calibri"/>
              <a:cs typeface="Times New Roman"/>
            </a:endParaRPr>
          </a:p>
          <a:p>
            <a:pPr lvl="0" indent="-342900">
              <a:lnSpc>
                <a:spcPct val="115000"/>
              </a:lnSpc>
              <a:buFont typeface="+mj-lt"/>
              <a:buAutoNum type="arabicPeriod"/>
            </a:pPr>
            <a:r>
              <a:rPr lang="ru-RU" dirty="0">
                <a:solidFill>
                  <a:schemeClr val="tx1"/>
                </a:solidFill>
                <a:latin typeface="Times New Roman"/>
                <a:ea typeface="Calibri"/>
                <a:cs typeface="Times New Roman"/>
              </a:rPr>
              <a:t>Кошка гуляет в крыше.</a:t>
            </a:r>
            <a:endParaRPr lang="ru-RU" sz="1800" dirty="0">
              <a:solidFill>
                <a:schemeClr val="tx1"/>
              </a:solidFill>
              <a:latin typeface="Calibri"/>
              <a:ea typeface="Calibri"/>
              <a:cs typeface="Times New Roman"/>
            </a:endParaRPr>
          </a:p>
          <a:p>
            <a:pPr lvl="0" indent="-342900">
              <a:lnSpc>
                <a:spcPct val="115000"/>
              </a:lnSpc>
              <a:buFont typeface="+mj-lt"/>
              <a:buAutoNum type="arabicPeriod"/>
            </a:pPr>
            <a:r>
              <a:rPr lang="ru-RU" dirty="0">
                <a:solidFill>
                  <a:schemeClr val="tx1"/>
                </a:solidFill>
                <a:latin typeface="Times New Roman"/>
                <a:ea typeface="Calibri"/>
                <a:cs typeface="Times New Roman"/>
              </a:rPr>
              <a:t>Света делает </a:t>
            </a:r>
            <a:r>
              <a:rPr lang="ru-RU" dirty="0" err="1">
                <a:solidFill>
                  <a:schemeClr val="tx1"/>
                </a:solidFill>
                <a:latin typeface="Times New Roman"/>
                <a:ea typeface="Calibri"/>
                <a:cs typeface="Times New Roman"/>
              </a:rPr>
              <a:t>кулечики</a:t>
            </a:r>
            <a:r>
              <a:rPr lang="ru-RU" dirty="0">
                <a:solidFill>
                  <a:schemeClr val="tx1"/>
                </a:solidFill>
                <a:latin typeface="Times New Roman"/>
                <a:ea typeface="Calibri"/>
                <a:cs typeface="Times New Roman"/>
              </a:rPr>
              <a:t> из песка.</a:t>
            </a:r>
            <a:endParaRPr lang="ru-RU" sz="1800" dirty="0">
              <a:solidFill>
                <a:schemeClr val="tx1"/>
              </a:solidFill>
              <a:latin typeface="Calibri"/>
              <a:ea typeface="Calibri"/>
              <a:cs typeface="Times New Roman"/>
            </a:endParaRPr>
          </a:p>
          <a:p>
            <a:pPr lvl="0" indent="-342900">
              <a:lnSpc>
                <a:spcPct val="115000"/>
              </a:lnSpc>
              <a:buFont typeface="+mj-lt"/>
              <a:buAutoNum type="arabicPeriod"/>
            </a:pPr>
            <a:r>
              <a:rPr lang="ru-RU" dirty="0">
                <a:solidFill>
                  <a:schemeClr val="tx1"/>
                </a:solidFill>
                <a:latin typeface="Times New Roman"/>
                <a:ea typeface="Calibri"/>
                <a:cs typeface="Times New Roman"/>
              </a:rPr>
              <a:t>Самолет летит под океаном.</a:t>
            </a:r>
            <a:endParaRPr lang="ru-RU" sz="1800" dirty="0">
              <a:solidFill>
                <a:schemeClr val="tx1"/>
              </a:solidFill>
              <a:latin typeface="Calibri"/>
              <a:ea typeface="Calibri"/>
              <a:cs typeface="Times New Roman"/>
            </a:endParaRPr>
          </a:p>
          <a:p>
            <a:pPr lvl="0" indent="-342900">
              <a:lnSpc>
                <a:spcPct val="115000"/>
              </a:lnSpc>
              <a:buFont typeface="+mj-lt"/>
              <a:buAutoNum type="arabicPeriod"/>
            </a:pPr>
            <a:r>
              <a:rPr lang="ru-RU" dirty="0">
                <a:solidFill>
                  <a:schemeClr val="tx1"/>
                </a:solidFill>
                <a:latin typeface="Times New Roman"/>
                <a:ea typeface="Calibri"/>
                <a:cs typeface="Times New Roman"/>
              </a:rPr>
              <a:t>У Лены в осе голубая лента.</a:t>
            </a:r>
            <a:endParaRPr lang="ru-RU" sz="1800" dirty="0">
              <a:solidFill>
                <a:schemeClr val="tx1"/>
              </a:solidFill>
              <a:latin typeface="Calibri"/>
              <a:ea typeface="Calibri"/>
              <a:cs typeface="Times New Roman"/>
            </a:endParaRPr>
          </a:p>
          <a:p>
            <a:pPr lvl="0" indent="-342900">
              <a:lnSpc>
                <a:spcPct val="115000"/>
              </a:lnSpc>
              <a:buFont typeface="+mj-lt"/>
              <a:buAutoNum type="arabicPeriod"/>
            </a:pPr>
            <a:r>
              <a:rPr lang="ru-RU" dirty="0">
                <a:solidFill>
                  <a:schemeClr val="tx1"/>
                </a:solidFill>
                <a:latin typeface="Times New Roman"/>
                <a:ea typeface="Calibri"/>
                <a:cs typeface="Times New Roman"/>
              </a:rPr>
              <a:t>Зимой часто идет дождь.</a:t>
            </a:r>
            <a:endParaRPr lang="ru-RU" sz="1800" dirty="0">
              <a:solidFill>
                <a:schemeClr val="tx1"/>
              </a:solidFill>
              <a:latin typeface="Calibri"/>
              <a:ea typeface="Calibri"/>
              <a:cs typeface="Times New Roman"/>
            </a:endParaRPr>
          </a:p>
          <a:p>
            <a:pPr lvl="0" indent="-342900">
              <a:lnSpc>
                <a:spcPct val="115000"/>
              </a:lnSpc>
              <a:buFont typeface="+mj-lt"/>
              <a:buAutoNum type="arabicPeriod"/>
            </a:pPr>
            <a:r>
              <a:rPr lang="ru-RU" dirty="0">
                <a:solidFill>
                  <a:schemeClr val="tx1"/>
                </a:solidFill>
                <a:latin typeface="Times New Roman"/>
                <a:ea typeface="Calibri"/>
                <a:cs typeface="Times New Roman"/>
              </a:rPr>
              <a:t>Осенью в саду зацвели яблоки.</a:t>
            </a:r>
            <a:endParaRPr lang="ru-RU" sz="1800" dirty="0">
              <a:solidFill>
                <a:schemeClr val="tx1"/>
              </a:solidFill>
              <a:latin typeface="Calibri"/>
              <a:ea typeface="Calibri"/>
              <a:cs typeface="Times New Roman"/>
            </a:endParaRPr>
          </a:p>
          <a:p>
            <a:pPr lvl="0" indent="-342900">
              <a:lnSpc>
                <a:spcPct val="115000"/>
              </a:lnSpc>
              <a:buFont typeface="+mj-lt"/>
              <a:buAutoNum type="arabicPeriod"/>
            </a:pPr>
            <a:r>
              <a:rPr lang="ru-RU" dirty="0">
                <a:solidFill>
                  <a:schemeClr val="tx1"/>
                </a:solidFill>
                <a:latin typeface="Times New Roman"/>
                <a:ea typeface="Calibri"/>
                <a:cs typeface="Times New Roman"/>
              </a:rPr>
              <a:t>Отец и сын идут на рыбалку.</a:t>
            </a:r>
            <a:endParaRPr lang="ru-RU" sz="1800" dirty="0">
              <a:solidFill>
                <a:schemeClr val="tx1"/>
              </a:solidFill>
              <a:latin typeface="Calibri"/>
              <a:ea typeface="Calibri"/>
              <a:cs typeface="Times New Roman"/>
            </a:endParaRPr>
          </a:p>
          <a:p>
            <a:pPr lvl="0" indent="-342900">
              <a:lnSpc>
                <a:spcPct val="115000"/>
              </a:lnSpc>
              <a:spcAft>
                <a:spcPts val="1000"/>
              </a:spcAft>
              <a:buFont typeface="+mj-lt"/>
              <a:buAutoNum type="arabicPeriod"/>
            </a:pPr>
            <a:r>
              <a:rPr lang="ru-RU" dirty="0">
                <a:solidFill>
                  <a:schemeClr val="tx1"/>
                </a:solidFill>
                <a:latin typeface="Times New Roman"/>
                <a:ea typeface="Calibri"/>
                <a:cs typeface="Times New Roman"/>
              </a:rPr>
              <a:t>Дети хором поют песня.</a:t>
            </a:r>
            <a:endParaRPr lang="ru-RU" sz="1800" dirty="0">
              <a:solidFill>
                <a:schemeClr val="tx1"/>
              </a:solidFill>
              <a:latin typeface="Calibri"/>
              <a:ea typeface="Calibri"/>
              <a:cs typeface="Times New Roman"/>
            </a:endParaRPr>
          </a:p>
          <a:p>
            <a:pPr>
              <a:lnSpc>
                <a:spcPct val="115000"/>
              </a:lnSpc>
              <a:spcAft>
                <a:spcPts val="1000"/>
              </a:spcAft>
            </a:pPr>
            <a:endParaRPr lang="ru-RU" sz="1800" dirty="0">
              <a:latin typeface="Calibri"/>
              <a:ea typeface="Calibri"/>
              <a:cs typeface="Times New Roman"/>
            </a:endParaRPr>
          </a:p>
          <a:p>
            <a:endParaRPr lang="ru-RU" dirty="0"/>
          </a:p>
        </p:txBody>
      </p:sp>
    </p:spTree>
    <p:extLst>
      <p:ext uri="{BB962C8B-B14F-4D97-AF65-F5344CB8AC3E}">
        <p14:creationId xmlns:p14="http://schemas.microsoft.com/office/powerpoint/2010/main" val="42529260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476672"/>
            <a:ext cx="7024744" cy="864096"/>
          </a:xfrm>
        </p:spPr>
        <p:txBody>
          <a:bodyPr>
            <a:normAutofit/>
          </a:bodyPr>
          <a:lstStyle/>
          <a:p>
            <a:pPr algn="ctr"/>
            <a:r>
              <a:rPr lang="ru-RU" sz="3200" b="1" dirty="0" smtClean="0">
                <a:solidFill>
                  <a:schemeClr val="tx1"/>
                </a:solidFill>
                <a:latin typeface="Times New Roman" panose="02020603050405020304" pitchFamily="18" charset="0"/>
                <a:cs typeface="Times New Roman" panose="02020603050405020304" pitchFamily="18" charset="0"/>
              </a:rPr>
              <a:t>Запутанные дорожки</a:t>
            </a:r>
            <a:endParaRPr lang="ru-RU" sz="3200" b="1" dirty="0">
              <a:solidFill>
                <a:schemeClr val="tx1"/>
              </a:solidFill>
              <a:latin typeface="Times New Roman" panose="02020603050405020304" pitchFamily="18" charset="0"/>
              <a:cs typeface="Times New Roman" panose="02020603050405020304" pitchFamily="18" charset="0"/>
            </a:endParaRPr>
          </a:p>
        </p:txBody>
      </p:sp>
      <p:pic>
        <p:nvPicPr>
          <p:cNvPr id="3074" name="Picture 2" descr="C:\Users\CAB13-PSY\Desktop\путанка.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531783"/>
            <a:ext cx="3312368" cy="469008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CAB13-PSY\Desktop\путанка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556792"/>
            <a:ext cx="3277045" cy="4640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9177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620688"/>
            <a:ext cx="7024744" cy="864096"/>
          </a:xfrm>
        </p:spPr>
        <p:txBody>
          <a:bodyPr>
            <a:normAutofit fontScale="90000"/>
          </a:bodyPr>
          <a:lstStyle/>
          <a:p>
            <a:pPr algn="ctr"/>
            <a:r>
              <a:rPr lang="ru-RU" sz="3600" b="1" dirty="0" smtClean="0">
                <a:solidFill>
                  <a:schemeClr val="tx1"/>
                </a:solidFill>
                <a:latin typeface="Times New Roman" panose="02020603050405020304" pitchFamily="18" charset="0"/>
                <a:cs typeface="Times New Roman" panose="02020603050405020304" pitchFamily="18" charset="0"/>
              </a:rPr>
              <a:t>Игра «Пиктограмма»</a:t>
            </a:r>
            <a:br>
              <a:rPr lang="ru-RU" sz="3600" b="1" dirty="0" smtClean="0">
                <a:solidFill>
                  <a:schemeClr val="tx1"/>
                </a:solidFill>
                <a:latin typeface="Times New Roman" panose="02020603050405020304" pitchFamily="18" charset="0"/>
                <a:cs typeface="Times New Roman" panose="02020603050405020304" pitchFamily="18" charset="0"/>
              </a:rPr>
            </a:br>
            <a:r>
              <a:rPr lang="ru-RU" sz="2700" dirty="0" smtClean="0">
                <a:solidFill>
                  <a:schemeClr val="tx1"/>
                </a:solidFill>
                <a:latin typeface="Times New Roman" panose="02020603050405020304" pitchFamily="18" charset="0"/>
                <a:cs typeface="Times New Roman" panose="02020603050405020304" pitchFamily="18" charset="0"/>
              </a:rPr>
              <a:t>на развитие ассоциативной памяти</a:t>
            </a:r>
            <a:endParaRPr lang="ru-RU" sz="2700" dirty="0">
              <a:solidFill>
                <a:schemeClr val="tx1"/>
              </a:solidFill>
              <a:latin typeface="Times New Roman" panose="02020603050405020304" pitchFamily="18" charset="0"/>
              <a:cs typeface="Times New Roman" panose="02020603050405020304" pitchFamily="18" charset="0"/>
            </a:endParaRPr>
          </a:p>
        </p:txBody>
      </p:sp>
      <p:pic>
        <p:nvPicPr>
          <p:cNvPr id="4098" name="Picture 2" descr="C:\Users\CAB13-PSY\Desktop\пиктограмма.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213" y="1628800"/>
            <a:ext cx="7083446" cy="4776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92634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764704"/>
            <a:ext cx="7024744" cy="648072"/>
          </a:xfrm>
        </p:spPr>
        <p:txBody>
          <a:bodyPr>
            <a:normAutofit/>
          </a:bodyPr>
          <a:lstStyle/>
          <a:p>
            <a:pPr algn="ctr"/>
            <a:r>
              <a:rPr lang="ru-RU" sz="3200" b="1" dirty="0" smtClean="0">
                <a:solidFill>
                  <a:schemeClr val="tx1"/>
                </a:solidFill>
                <a:latin typeface="Times New Roman" panose="02020603050405020304" pitchFamily="18" charset="0"/>
                <a:cs typeface="Times New Roman" panose="02020603050405020304" pitchFamily="18" charset="0"/>
              </a:rPr>
              <a:t>Шифровка</a:t>
            </a:r>
            <a:endParaRPr lang="ru-RU" sz="3200" b="1" dirty="0">
              <a:solidFill>
                <a:schemeClr val="tx1"/>
              </a:solidFill>
              <a:latin typeface="Times New Roman" panose="02020603050405020304" pitchFamily="18" charset="0"/>
              <a:cs typeface="Times New Roman" panose="02020603050405020304" pitchFamily="18" charset="0"/>
            </a:endParaRPr>
          </a:p>
        </p:txBody>
      </p:sp>
      <p:pic>
        <p:nvPicPr>
          <p:cNvPr id="5123" name="Picture 3" descr="C:\Users\CAB13-PSY\Desktop\шифровка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505954"/>
            <a:ext cx="7848872" cy="4824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39692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64704"/>
            <a:ext cx="7024744" cy="648072"/>
          </a:xfrm>
        </p:spPr>
        <p:txBody>
          <a:bodyPr>
            <a:normAutofit fontScale="90000"/>
          </a:bodyPr>
          <a:lstStyle/>
          <a:p>
            <a:pPr algn="ctr"/>
            <a:r>
              <a:rPr lang="ru-RU" b="1" dirty="0" smtClean="0">
                <a:solidFill>
                  <a:schemeClr val="tx1"/>
                </a:solidFill>
                <a:latin typeface="Times New Roman" panose="02020603050405020304" pitchFamily="18" charset="0"/>
                <a:cs typeface="Times New Roman" panose="02020603050405020304" pitchFamily="18" charset="0"/>
              </a:rPr>
              <a:t>Шифровка</a:t>
            </a:r>
            <a:endParaRPr lang="ru-RU" dirty="0"/>
          </a:p>
        </p:txBody>
      </p:sp>
      <p:pic>
        <p:nvPicPr>
          <p:cNvPr id="4" name="Picture 2" descr="C:\Users\CAB13-PSY\Desktop\шифровка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986183"/>
            <a:ext cx="7263415" cy="417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8174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692696"/>
            <a:ext cx="7024744" cy="864096"/>
          </a:xfrm>
        </p:spPr>
        <p:txBody>
          <a:bodyPr/>
          <a:lstStyle/>
          <a:p>
            <a:pPr algn="ctr"/>
            <a:r>
              <a:rPr lang="ru-RU" b="1" dirty="0">
                <a:solidFill>
                  <a:schemeClr val="tx1"/>
                </a:solidFill>
                <a:latin typeface="Times New Roman" panose="02020603050405020304" pitchFamily="18" charset="0"/>
                <a:cs typeface="Times New Roman" panose="02020603050405020304" pitchFamily="18" charset="0"/>
              </a:rPr>
              <a:t>Шифровка</a:t>
            </a:r>
            <a:endParaRPr lang="ru-RU" dirty="0"/>
          </a:p>
        </p:txBody>
      </p:sp>
      <p:pic>
        <p:nvPicPr>
          <p:cNvPr id="6146" name="Picture 2" descr="C:\Users\CAB13-PSY\Desktop\шифровка3.png"/>
          <p:cNvPicPr>
            <a:picLocks noChangeAspect="1" noChangeArrowheads="1"/>
          </p:cNvPicPr>
          <p:nvPr/>
        </p:nvPicPr>
        <p:blipFill rotWithShape="1">
          <a:blip r:embed="rId2">
            <a:extLst>
              <a:ext uri="{28A0092B-C50C-407E-A947-70E740481C1C}">
                <a14:useLocalDpi xmlns:a14="http://schemas.microsoft.com/office/drawing/2010/main" val="0"/>
              </a:ext>
            </a:extLst>
          </a:blip>
          <a:srcRect l="5972" r="16097"/>
          <a:stretch/>
        </p:blipFill>
        <p:spPr bwMode="auto">
          <a:xfrm>
            <a:off x="5148064" y="1569023"/>
            <a:ext cx="3359828" cy="4754393"/>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CAB13-PSY\Desktop\корр проб.jpg"/>
          <p:cNvPicPr>
            <a:picLocks noChangeAspect="1" noChangeArrowheads="1"/>
          </p:cNvPicPr>
          <p:nvPr/>
        </p:nvPicPr>
        <p:blipFill rotWithShape="1">
          <a:blip r:embed="rId3">
            <a:extLst>
              <a:ext uri="{28A0092B-C50C-407E-A947-70E740481C1C}">
                <a14:useLocalDpi xmlns:a14="http://schemas.microsoft.com/office/drawing/2010/main" val="0"/>
              </a:ext>
            </a:extLst>
          </a:blip>
          <a:srcRect l="7158" t="5167" r="5031" b="3705"/>
          <a:stretch/>
        </p:blipFill>
        <p:spPr bwMode="auto">
          <a:xfrm>
            <a:off x="704652" y="1484784"/>
            <a:ext cx="3952900" cy="4691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6908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692696"/>
            <a:ext cx="7024744" cy="792088"/>
          </a:xfrm>
        </p:spPr>
        <p:txBody>
          <a:bodyPr>
            <a:normAutofit/>
          </a:bodyPr>
          <a:lstStyle/>
          <a:p>
            <a:pPr algn="ctr"/>
            <a:r>
              <a:rPr lang="ru-RU" sz="3600" dirty="0" smtClean="0">
                <a:solidFill>
                  <a:schemeClr val="tx1"/>
                </a:solidFill>
                <a:latin typeface="Times New Roman" panose="02020603050405020304" pitchFamily="18" charset="0"/>
                <a:cs typeface="Times New Roman" panose="02020603050405020304" pitchFamily="18" charset="0"/>
              </a:rPr>
              <a:t>Зашумленные картинки</a:t>
            </a:r>
            <a:endParaRPr lang="ru-RU" sz="3600" dirty="0">
              <a:solidFill>
                <a:schemeClr val="tx1"/>
              </a:solidFill>
              <a:latin typeface="Times New Roman" panose="02020603050405020304" pitchFamily="18" charset="0"/>
              <a:cs typeface="Times New Roman" panose="02020603050405020304" pitchFamily="18" charset="0"/>
            </a:endParaRPr>
          </a:p>
        </p:txBody>
      </p:sp>
      <p:pic>
        <p:nvPicPr>
          <p:cNvPr id="7170" name="Picture 2" descr="C:\Users\CAB13-PSY\Desktop\карт.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700808"/>
            <a:ext cx="3600400" cy="4532023"/>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CAB13-PSY\Desktop\карт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7" y="1700808"/>
            <a:ext cx="3923779" cy="4536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8992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548680"/>
            <a:ext cx="7024744" cy="720080"/>
          </a:xfrm>
        </p:spPr>
        <p:txBody>
          <a:bodyPr>
            <a:normAutofit/>
          </a:bodyPr>
          <a:lstStyle/>
          <a:p>
            <a:pPr algn="ctr"/>
            <a:r>
              <a:rPr lang="ru-RU" sz="3600" dirty="0" smtClean="0">
                <a:solidFill>
                  <a:schemeClr val="tx1"/>
                </a:solidFill>
                <a:latin typeface="Times New Roman" panose="02020603050405020304" pitchFamily="18" charset="0"/>
                <a:cs typeface="Times New Roman" panose="02020603050405020304" pitchFamily="18" charset="0"/>
              </a:rPr>
              <a:t>Развиваем играя.</a:t>
            </a:r>
            <a:endParaRPr lang="ru-RU" sz="36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755577" y="1556792"/>
            <a:ext cx="6048672" cy="4275837"/>
          </a:xfrm>
        </p:spPr>
        <p:txBody>
          <a:bodyPr>
            <a:normAutofit fontScale="92500" lnSpcReduction="10000"/>
          </a:bodyPr>
          <a:lstStyle/>
          <a:p>
            <a:r>
              <a:rPr lang="ru-RU" dirty="0" smtClean="0">
                <a:solidFill>
                  <a:schemeClr val="tx1"/>
                </a:solidFill>
                <a:latin typeface="Times New Roman" panose="02020603050405020304" pitchFamily="18" charset="0"/>
                <a:cs typeface="Times New Roman" panose="02020603050405020304" pitchFamily="18" charset="0"/>
              </a:rPr>
              <a:t>Парные картинки «Найди 10-15 отличий»;</a:t>
            </a:r>
          </a:p>
          <a:p>
            <a:r>
              <a:rPr lang="ru-RU" dirty="0" smtClean="0">
                <a:solidFill>
                  <a:schemeClr val="tx1"/>
                </a:solidFill>
                <a:latin typeface="Times New Roman" panose="02020603050405020304" pitchFamily="18" charset="0"/>
                <a:cs typeface="Times New Roman" panose="02020603050405020304" pitchFamily="18" charset="0"/>
              </a:rPr>
              <a:t>Нарисуй 10 треугольников, заштрихуй красным карандашом 3ий, 7ой т 9ый…</a:t>
            </a:r>
          </a:p>
          <a:p>
            <a:r>
              <a:rPr lang="ru-RU" dirty="0" smtClean="0">
                <a:solidFill>
                  <a:schemeClr val="tx1"/>
                </a:solidFill>
                <a:latin typeface="Times New Roman" panose="02020603050405020304" pitchFamily="18" charset="0"/>
                <a:cs typeface="Times New Roman" panose="02020603050405020304" pitchFamily="18" charset="0"/>
              </a:rPr>
              <a:t>Повтори фигуру из палочек (смотреть 2 секунды);</a:t>
            </a:r>
          </a:p>
          <a:p>
            <a:r>
              <a:rPr lang="ru-RU" dirty="0" smtClean="0">
                <a:solidFill>
                  <a:schemeClr val="tx1"/>
                </a:solidFill>
                <a:latin typeface="Times New Roman" panose="02020603050405020304" pitchFamily="18" charset="0"/>
                <a:cs typeface="Times New Roman" panose="02020603050405020304" pitchFamily="18" charset="0"/>
              </a:rPr>
              <a:t>Игра «Я положил в мешок»;</a:t>
            </a:r>
          </a:p>
          <a:p>
            <a:r>
              <a:rPr lang="ru-RU" dirty="0" smtClean="0">
                <a:solidFill>
                  <a:schemeClr val="tx1"/>
                </a:solidFill>
                <a:latin typeface="Times New Roman" panose="02020603050405020304" pitchFamily="18" charset="0"/>
                <a:cs typeface="Times New Roman" panose="02020603050405020304" pitchFamily="18" charset="0"/>
              </a:rPr>
              <a:t>Графические диктанты;</a:t>
            </a:r>
          </a:p>
          <a:p>
            <a:r>
              <a:rPr lang="ru-RU" dirty="0" smtClean="0">
                <a:solidFill>
                  <a:schemeClr val="tx1"/>
                </a:solidFill>
                <a:latin typeface="Times New Roman" panose="02020603050405020304" pitchFamily="18" charset="0"/>
                <a:cs typeface="Times New Roman" panose="02020603050405020304" pitchFamily="18" charset="0"/>
              </a:rPr>
              <a:t>Пиктограммы, шифровки, </a:t>
            </a:r>
            <a:r>
              <a:rPr lang="ru-RU" dirty="0" err="1" smtClean="0">
                <a:solidFill>
                  <a:schemeClr val="tx1"/>
                </a:solidFill>
                <a:latin typeface="Times New Roman" panose="02020603050405020304" pitchFamily="18" charset="0"/>
                <a:cs typeface="Times New Roman" panose="02020603050405020304" pitchFamily="18" charset="0"/>
              </a:rPr>
              <a:t>путанки</a:t>
            </a:r>
            <a:endParaRPr lang="ru-RU" dirty="0" smtClean="0">
              <a:solidFill>
                <a:schemeClr val="tx1"/>
              </a:solidFill>
              <a:latin typeface="Times New Roman" panose="02020603050405020304" pitchFamily="18" charset="0"/>
              <a:cs typeface="Times New Roman" panose="02020603050405020304" pitchFamily="18" charset="0"/>
            </a:endParaRPr>
          </a:p>
          <a:p>
            <a:r>
              <a:rPr lang="ru-RU" dirty="0" smtClean="0">
                <a:solidFill>
                  <a:schemeClr val="tx1"/>
                </a:solidFill>
                <a:latin typeface="Times New Roman" panose="02020603050405020304" pitchFamily="18" charset="0"/>
                <a:cs typeface="Times New Roman" panose="02020603050405020304" pitchFamily="18" charset="0"/>
              </a:rPr>
              <a:t>Шашки, шахматы и различные </a:t>
            </a:r>
          </a:p>
          <a:p>
            <a:pPr marL="68580" indent="0">
              <a:buNone/>
            </a:pPr>
            <a:r>
              <a:rPr lang="ru-RU" dirty="0" smtClean="0">
                <a:solidFill>
                  <a:schemeClr val="tx1"/>
                </a:solidFill>
                <a:latin typeface="Times New Roman" panose="02020603050405020304" pitchFamily="18" charset="0"/>
                <a:cs typeface="Times New Roman" panose="02020603050405020304" pitchFamily="18" charset="0"/>
              </a:rPr>
              <a:t>настольные игры.</a:t>
            </a:r>
          </a:p>
          <a:p>
            <a:r>
              <a:rPr lang="ru-RU" dirty="0" smtClean="0">
                <a:solidFill>
                  <a:schemeClr val="tx1"/>
                </a:solidFill>
                <a:latin typeface="Times New Roman" panose="02020603050405020304" pitchFamily="18" charset="0"/>
                <a:cs typeface="Times New Roman" panose="02020603050405020304" pitchFamily="18" charset="0"/>
              </a:rPr>
              <a:t>Развиваем наблюдательность в повседневной жизни и в быту. </a:t>
            </a:r>
          </a:p>
          <a:p>
            <a:endParaRPr lang="ru-RU" dirty="0">
              <a:latin typeface="Times New Roman" panose="02020603050405020304" pitchFamily="18" charset="0"/>
              <a:cs typeface="Times New Roman" panose="02020603050405020304" pitchFamily="18" charset="0"/>
            </a:endParaRPr>
          </a:p>
        </p:txBody>
      </p:sp>
      <p:pic>
        <p:nvPicPr>
          <p:cNvPr id="9218" name="Picture 2" descr="C:\Users\CAB13-PSY\Desktop\челов.jpg"/>
          <p:cNvPicPr>
            <a:picLocks noChangeAspect="1" noChangeArrowheads="1"/>
          </p:cNvPicPr>
          <p:nvPr/>
        </p:nvPicPr>
        <p:blipFill rotWithShape="1">
          <a:blip r:embed="rId2">
            <a:extLst>
              <a:ext uri="{28A0092B-C50C-407E-A947-70E740481C1C}">
                <a14:useLocalDpi xmlns:a14="http://schemas.microsoft.com/office/drawing/2010/main" val="0"/>
              </a:ext>
            </a:extLst>
          </a:blip>
          <a:srcRect l="17055" t="2" r="14577" b="-1289"/>
          <a:stretch/>
        </p:blipFill>
        <p:spPr bwMode="auto">
          <a:xfrm>
            <a:off x="6199228" y="1925249"/>
            <a:ext cx="2260315" cy="3004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5610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ru-RU"/>
          </a:p>
        </p:txBody>
      </p:sp>
      <p:pic>
        <p:nvPicPr>
          <p:cNvPr id="8194" name="Picture 2" descr="C:\Users\CAB13-PSY\Desktop\челбеж.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230" y="692696"/>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06116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стин">
  <a:themeElements>
    <a:clrScheme name="Остин">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1946</TotalTime>
  <Words>550</Words>
  <Application>Microsoft Office PowerPoint</Application>
  <PresentationFormat>Экран (4:3)</PresentationFormat>
  <Paragraphs>109</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Остин</vt:lpstr>
      <vt:lpstr>«Как развивать память и внимание ребенка. Секреты эйдетики.»  </vt:lpstr>
      <vt:lpstr>Память и внимание идут рука об руку</vt:lpstr>
      <vt:lpstr>Для улучшения памяти и внимания необходимо:</vt:lpstr>
      <vt:lpstr>Продукты полезные для мозга:</vt:lpstr>
      <vt:lpstr>Презентация PowerPoint</vt:lpstr>
      <vt:lpstr>Презентация PowerPoint</vt:lpstr>
      <vt:lpstr>В чем секрет эффективной запоминаемости?</vt:lpstr>
      <vt:lpstr>Тест - задание</vt:lpstr>
      <vt:lpstr>Включим фантазию и юмор и соединим слова в ассоциативную цепочку:</vt:lpstr>
      <vt:lpstr>Вместо скучной зубрёжки информация усваивается через ассоциации. </vt:lpstr>
      <vt:lpstr>Презентация PowerPoint</vt:lpstr>
      <vt:lpstr>Презентация PowerPoint</vt:lpstr>
      <vt:lpstr>Цвета радуги</vt:lpstr>
      <vt:lpstr>Выделяют три типа восприятия: аудиал, визуал, кинестетик.</vt:lpstr>
      <vt:lpstr>Задействованы все каналы восприятия </vt:lpstr>
      <vt:lpstr>Тренируем внимательность и наблюдательность: «Таблица Шульте»</vt:lpstr>
      <vt:lpstr>Внимание нуждается в тренировке!!!</vt:lpstr>
      <vt:lpstr>Сказка про репку</vt:lpstr>
      <vt:lpstr>Методика «Исправь ошибки»</vt:lpstr>
      <vt:lpstr>Запутанные дорожки</vt:lpstr>
      <vt:lpstr>Игра «Пиктограмма» на развитие ассоциативной памяти</vt:lpstr>
      <vt:lpstr>Шифровка</vt:lpstr>
      <vt:lpstr>Шифровка</vt:lpstr>
      <vt:lpstr>Шифровка</vt:lpstr>
      <vt:lpstr>Зашумленные картинки</vt:lpstr>
      <vt:lpstr>Развиваем играя.</vt:lpstr>
      <vt:lpstr>Презентация PowerPoint</vt:lpstr>
    </vt:vector>
  </TitlesOfParts>
  <Company>Megasoftware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Администратор</dc:creator>
  <cp:lastModifiedBy>RePack by Diakov</cp:lastModifiedBy>
  <cp:revision>168</cp:revision>
  <dcterms:created xsi:type="dcterms:W3CDTF">2017-08-29T21:40:33Z</dcterms:created>
  <dcterms:modified xsi:type="dcterms:W3CDTF">2023-12-27T04:05:21Z</dcterms:modified>
</cp:coreProperties>
</file>