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63" r:id="rId2"/>
    <p:sldId id="285" r:id="rId3"/>
    <p:sldId id="343" r:id="rId4"/>
    <p:sldId id="312" r:id="rId5"/>
    <p:sldId id="314" r:id="rId6"/>
    <p:sldId id="342" r:id="rId7"/>
    <p:sldId id="341" r:id="rId8"/>
    <p:sldId id="334" r:id="rId9"/>
    <p:sldId id="330" r:id="rId10"/>
    <p:sldId id="329" r:id="rId11"/>
    <p:sldId id="332" r:id="rId12"/>
    <p:sldId id="331" r:id="rId13"/>
    <p:sldId id="336" r:id="rId14"/>
    <p:sldId id="337" r:id="rId15"/>
    <p:sldId id="338" r:id="rId16"/>
    <p:sldId id="339" r:id="rId17"/>
    <p:sldId id="328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6E4954C-82D5-4493-8DB4-D12B4024AB88}">
          <p14:sldIdLst>
            <p14:sldId id="263"/>
            <p14:sldId id="285"/>
            <p14:sldId id="343"/>
            <p14:sldId id="312"/>
            <p14:sldId id="314"/>
            <p14:sldId id="342"/>
            <p14:sldId id="341"/>
            <p14:sldId id="334"/>
            <p14:sldId id="330"/>
            <p14:sldId id="329"/>
            <p14:sldId id="332"/>
            <p14:sldId id="331"/>
            <p14:sldId id="336"/>
            <p14:sldId id="337"/>
            <p14:sldId id="338"/>
            <p14:sldId id="339"/>
            <p14:sldId id="32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8239" autoAdjust="0"/>
  </p:normalViewPr>
  <p:slideViewPr>
    <p:cSldViewPr>
      <p:cViewPr>
        <p:scale>
          <a:sx n="70" d="100"/>
          <a:sy n="70" d="100"/>
        </p:scale>
        <p:origin x="-2814" y="-10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78DF1E-C8B9-4152-BE7A-16E275F7F988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9FFDFA-3ACE-4A66-81E7-4E92D869EE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211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FFDFA-3ACE-4A66-81E7-4E92D869EE84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024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7920880" cy="1386887"/>
          </a:xfrm>
        </p:spPr>
        <p:txBody>
          <a:bodyPr>
            <a:noAutofit/>
          </a:bodyPr>
          <a:lstStyle/>
          <a:p>
            <a:pPr algn="ctr">
              <a:spcAft>
                <a:spcPts val="1125"/>
              </a:spcAft>
            </a:pPr>
            <a:r>
              <a:rPr lang="ru-RU" sz="28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«Дифференциально – диагностический опросник Е. А. Климова (ДДО)»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16016" y="5157192"/>
            <a:ext cx="38884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" indent="0">
              <a:buNone/>
            </a:pP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Гисматуллина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Елена Сергеевна</a:t>
            </a:r>
          </a:p>
          <a:p>
            <a:pPr marL="68580" indent="0" algn="ctr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– психолог</a:t>
            </a:r>
          </a:p>
          <a:p>
            <a:pPr marL="68580" indent="0" algn="ctr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РЖД лицея №20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CAB13-PSY\Desktop\выбор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07575"/>
            <a:ext cx="4251371" cy="4157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67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4320480" cy="6120680"/>
          </a:xfrm>
        </p:spPr>
        <p:txBody>
          <a:bodyPr>
            <a:normAutofit fontScale="90000"/>
          </a:bodyPr>
          <a:lstStyle/>
          <a:p>
            <a:r>
              <a:rPr lang="ru-RU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</a:t>
            </a:r>
            <a:r>
              <a:rPr lang="ru-RU" sz="3000" b="1" dirty="0"/>
              <a:t> </a:t>
            </a:r>
            <a:r>
              <a:rPr lang="ru-RU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это важный шаг, который определяет взрослую жизнь </a:t>
            </a:r>
            <a: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каждого человека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 </a:t>
            </a:r>
            <a: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 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то, насколько человек будет успешен, счастлив, здоров. </a:t>
            </a:r>
            <a: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очень важно чтобы этот выбор был </a:t>
            </a:r>
            <a: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осознанным! 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CAB13-PSY\Desktop\выбо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24744"/>
            <a:ext cx="3472146" cy="493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3501008"/>
            <a:ext cx="7992888" cy="3024336"/>
          </a:xfrm>
        </p:spPr>
        <p:txBody>
          <a:bodyPr>
            <a:normAutofit lnSpcReduction="10000"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Предположим, что после соответствующего обучения вы способны одинаково успешно выполнять любую работу. Ниже приведен список различных видов работы. Если бы вам пришлось выбирать лишь одну работу из каждой пары в этом списке, чтобы вы предпочли?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один вид работы из каждой пары. Свой выбор обведите в кружок на индивидуальном бланке. 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548680"/>
            <a:ext cx="4273674" cy="3210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2970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4127175"/>
              </p:ext>
            </p:extLst>
          </p:nvPr>
        </p:nvGraphicFramePr>
        <p:xfrm>
          <a:off x="1902754" y="2296734"/>
          <a:ext cx="5117517" cy="4206240"/>
        </p:xfrm>
        <a:graphic>
          <a:graphicData uri="http://schemas.openxmlformats.org/drawingml/2006/table">
            <a:tbl>
              <a:tblPr firstRow="1" firstCol="1" bandRow="1"/>
              <a:tblGrid>
                <a:gridCol w="1023300"/>
                <a:gridCol w="1023300"/>
                <a:gridCol w="1023300"/>
                <a:gridCol w="1023300"/>
                <a:gridCol w="1024317"/>
              </a:tblGrid>
              <a:tr h="2529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2б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3а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4а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5а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5б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6а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7а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7б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8а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9а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9б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17а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7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259632" y="1349736"/>
            <a:ext cx="603534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88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88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ФИО_______________________________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88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класс_________дата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__________________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912918" y="476672"/>
            <a:ext cx="7154814" cy="72008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Индивидуальный бланк 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988" y="764704"/>
            <a:ext cx="7024744" cy="50405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предпочту»</a:t>
            </a:r>
            <a:endParaRPr lang="ru-RU" sz="28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42988" y="24812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4564638"/>
              </p:ext>
            </p:extLst>
          </p:nvPr>
        </p:nvGraphicFramePr>
        <p:xfrm>
          <a:off x="1042988" y="1340768"/>
          <a:ext cx="7129413" cy="5040560"/>
        </p:xfrm>
        <a:graphic>
          <a:graphicData uri="http://schemas.openxmlformats.org/drawingml/2006/table">
            <a:tbl>
              <a:tblPr firstRow="1" firstCol="1" bandRow="1"/>
              <a:tblGrid>
                <a:gridCol w="403592"/>
                <a:gridCol w="2874187"/>
                <a:gridCol w="399386"/>
                <a:gridCol w="403592"/>
                <a:gridCol w="3048656"/>
              </a:tblGrid>
              <a:tr h="4032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/>
                          <a:ea typeface="Times New Roman"/>
                        </a:rPr>
                        <a:t>1а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Times New Roman"/>
                        </a:rPr>
                        <a:t>Ухаживать за животными. </a:t>
                      </a:r>
                      <a:br>
                        <a:rPr lang="ru-RU" sz="1300" dirty="0">
                          <a:effectLst/>
                          <a:latin typeface="Times New Roman"/>
                          <a:ea typeface="Times New Roman"/>
                        </a:rPr>
                      </a:b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i="1">
                          <a:effectLst/>
                          <a:latin typeface="Times New Roman"/>
                          <a:ea typeface="Times New Roman"/>
                        </a:rPr>
                        <a:t>или 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1б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</a:rPr>
                        <a:t>Обслуживать машины, приборы (следить за ними, регулировать их)</a:t>
                      </a: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8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2а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Times New Roman"/>
                        </a:rPr>
                        <a:t>Помогать больным людям, лечить их.</a:t>
                      </a: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i="1">
                          <a:effectLst/>
                          <a:latin typeface="Times New Roman"/>
                          <a:ea typeface="Times New Roman"/>
                        </a:rPr>
                        <a:t>или 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2б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</a:rPr>
                        <a:t>Составлять таблицы, схемы, разрабатывать компьютерные программы.</a:t>
                      </a: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8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3а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Times New Roman"/>
                        </a:rPr>
                        <a:t>Следить за качеством книжных иллюстраций, плакатов, художественных открыток.</a:t>
                      </a: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i="1" dirty="0">
                          <a:effectLst/>
                          <a:latin typeface="Times New Roman"/>
                          <a:ea typeface="Times New Roman"/>
                        </a:rPr>
                        <a:t>или 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3б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</a:rPr>
                        <a:t>Следить за состоянием и развитием растений.</a:t>
                      </a: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4а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</a:rPr>
                        <a:t>Обрабатывать материалы (дерево, ткань, металл, пластмассу и т.п.).</a:t>
                      </a: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i="1" dirty="0">
                          <a:effectLst/>
                          <a:latin typeface="Times New Roman"/>
                          <a:ea typeface="Times New Roman"/>
                        </a:rPr>
                        <a:t>или 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/>
                          <a:ea typeface="Times New Roman"/>
                        </a:rPr>
                        <a:t>4б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</a:rPr>
                        <a:t>Доводить товары до потребителя, (рекламировать, продавать).</a:t>
                      </a: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5а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</a:rPr>
                        <a:t>Обсуждать научно-популярные книги, статьи.</a:t>
                      </a: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i="1">
                          <a:effectLst/>
                          <a:latin typeface="Times New Roman"/>
                          <a:ea typeface="Times New Roman"/>
                        </a:rPr>
                        <a:t>или 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/>
                          <a:ea typeface="Times New Roman"/>
                        </a:rPr>
                        <a:t>5б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Times New Roman"/>
                        </a:rPr>
                        <a:t>Обсуждать художественные книги (или пьесы, концерты).</a:t>
                      </a: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8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6а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</a:rPr>
                        <a:t>Выращивать молодняк (животных какой-либо породы).</a:t>
                      </a: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i="1">
                          <a:effectLst/>
                          <a:latin typeface="Times New Roman"/>
                          <a:ea typeface="Times New Roman"/>
                        </a:rPr>
                        <a:t>или 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6б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Times New Roman"/>
                        </a:rPr>
                        <a:t>Тренировать товарищей (или младших) в выполнении каких-либо действий (трудовых, учебных, спортивных).</a:t>
                      </a: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6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7а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</a:rPr>
                        <a:t>Копировать рисунки, изображения (или настраивать музыкальные инструменты). </a:t>
                      </a:r>
                      <a:br>
                        <a:rPr lang="ru-RU" sz="1300">
                          <a:effectLst/>
                          <a:latin typeface="Times New Roman"/>
                          <a:ea typeface="Times New Roman"/>
                        </a:rPr>
                      </a:b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i="1">
                          <a:effectLst/>
                          <a:latin typeface="Times New Roman"/>
                          <a:ea typeface="Times New Roman"/>
                        </a:rPr>
                        <a:t>или 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7б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Times New Roman"/>
                        </a:rPr>
                        <a:t>Управлять каким-либо грузовым (подъемным или транспортным) средством: подъемным краном, трактором, тепловозом и др.</a:t>
                      </a: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8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8а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</a:rPr>
                        <a:t>Сообщать, разъяснять людям нужные им сведения (в справочном бюро, на экскурсии и т.д.) </a:t>
                      </a: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i="1">
                          <a:effectLst/>
                          <a:latin typeface="Times New Roman"/>
                          <a:ea typeface="Times New Roman"/>
                        </a:rPr>
                        <a:t>или 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8б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Times New Roman"/>
                        </a:rPr>
                        <a:t>Художественно оформлять выставки, витрины (или участвовать в подготовке пьес, концертов).</a:t>
                      </a: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9а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</a:rPr>
                        <a:t>Ремонтировать вещи, изделия (одежду, технику),  жилище. </a:t>
                      </a: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i="1">
                          <a:effectLst/>
                          <a:latin typeface="Times New Roman"/>
                          <a:ea typeface="Times New Roman"/>
                        </a:rPr>
                        <a:t>или 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9б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Times New Roman"/>
                        </a:rPr>
                        <a:t>Искать и исправлять ошибки в текстах, таблицах, рисунках</a:t>
                      </a: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10а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</a:rPr>
                        <a:t>Лечить животных.</a:t>
                      </a: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i="1">
                          <a:effectLst/>
                          <a:latin typeface="Times New Roman"/>
                          <a:ea typeface="Times New Roman"/>
                        </a:rPr>
                        <a:t>или 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10б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Times New Roman"/>
                        </a:rPr>
                        <a:t>Выполнять вычисления, расчеты.</a:t>
                      </a:r>
                    </a:p>
                  </a:txBody>
                  <a:tcPr marL="52626" marR="52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644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208131"/>
              </p:ext>
            </p:extLst>
          </p:nvPr>
        </p:nvGraphicFramePr>
        <p:xfrm>
          <a:off x="1043608" y="764704"/>
          <a:ext cx="7128791" cy="5699789"/>
        </p:xfrm>
        <a:graphic>
          <a:graphicData uri="http://schemas.openxmlformats.org/drawingml/2006/table">
            <a:tbl>
              <a:tblPr firstRow="1" firstCol="1" bandRow="1"/>
              <a:tblGrid>
                <a:gridCol w="403556"/>
                <a:gridCol w="2873937"/>
                <a:gridCol w="399351"/>
                <a:gridCol w="403556"/>
                <a:gridCol w="3048391"/>
              </a:tblGrid>
              <a:tr h="7635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/>
                          <a:ea typeface="Times New Roman"/>
                        </a:rPr>
                        <a:t>11а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Times New Roman"/>
                        </a:rPr>
                        <a:t>Выводить новые сорта растений.</a:t>
                      </a: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i="1">
                          <a:effectLst/>
                          <a:latin typeface="Times New Roman"/>
                          <a:ea typeface="Times New Roman"/>
                        </a:rPr>
                        <a:t>или 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11б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</a:rPr>
                        <a:t>Конструировать, проектировать новые виды промышленных изделий (машины или одежду, дома, продукты питания и т.п.).</a:t>
                      </a: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6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12а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Times New Roman"/>
                        </a:rPr>
                        <a:t>Разбирать споры, ссоры между людьми: убеждать, разъяснять, наказывать, поощрять.</a:t>
                      </a: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i="1">
                          <a:effectLst/>
                          <a:latin typeface="Times New Roman"/>
                          <a:ea typeface="Times New Roman"/>
                        </a:rPr>
                        <a:t>или 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12б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</a:rPr>
                        <a:t>Разбираться в чертежах, схемах, таблицах (проверять, уточнять, приводить в порядок).</a:t>
                      </a: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7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13а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Times New Roman"/>
                        </a:rPr>
                        <a:t>Наблюдать, изучать работу кружков художественной самодеятельности.</a:t>
                      </a: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i="1" dirty="0">
                          <a:effectLst/>
                          <a:latin typeface="Times New Roman"/>
                          <a:ea typeface="Times New Roman"/>
                        </a:rPr>
                        <a:t>или 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13б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</a:rPr>
                        <a:t>Наблюдать, изучать жизнь микробов.</a:t>
                      </a: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33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14а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</a:rPr>
                        <a:t>Обслуживать, налаживать медицинские приборы, аппараты.</a:t>
                      </a: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i="1">
                          <a:effectLst/>
                          <a:latin typeface="Times New Roman"/>
                          <a:ea typeface="Times New Roman"/>
                        </a:rPr>
                        <a:t>или 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/>
                          <a:ea typeface="Times New Roman"/>
                        </a:rPr>
                        <a:t>14б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Times New Roman"/>
                        </a:rPr>
                        <a:t>Оказывать людям медицинскую помощь при ранениях, ушибах, ожогах и т.п.</a:t>
                      </a: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6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15а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</a:rPr>
                        <a:t>Составлять точные описания - отчеты о наблюдениях, явлениях, событиях, измеряемых объектах и др. </a:t>
                      </a: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i="1" dirty="0">
                          <a:effectLst/>
                          <a:latin typeface="Times New Roman"/>
                          <a:ea typeface="Times New Roman"/>
                        </a:rPr>
                        <a:t>или 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15б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Times New Roman"/>
                        </a:rPr>
                        <a:t>Художественно описывать, изображать события (наблюдаемые и представляемые).</a:t>
                      </a: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7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16а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</a:rPr>
                        <a:t>Делать лабораторные анализы в больнице.</a:t>
                      </a: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i="1">
                          <a:effectLst/>
                          <a:latin typeface="Times New Roman"/>
                          <a:ea typeface="Times New Roman"/>
                        </a:rPr>
                        <a:t>или 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16б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Times New Roman"/>
                        </a:rPr>
                        <a:t>Принимать, осматривать больных, беседовать с ними, назначать лечение.</a:t>
                      </a: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7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17а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</a:rPr>
                        <a:t>Красить или расписывать стены помещений, поверхность изделий. </a:t>
                      </a: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i="1">
                          <a:effectLst/>
                          <a:latin typeface="Times New Roman"/>
                          <a:ea typeface="Times New Roman"/>
                        </a:rPr>
                        <a:t>или 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17б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Times New Roman"/>
                        </a:rPr>
                        <a:t>Осуществлять монтаж или сборку машин, приборов.</a:t>
                      </a: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35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18а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</a:rPr>
                        <a:t>Организовывать культпоходы сверстников или младших в театры, музеи, экскурсии, туристические походы и т.п.</a:t>
                      </a: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i="1">
                          <a:effectLst/>
                          <a:latin typeface="Times New Roman"/>
                          <a:ea typeface="Times New Roman"/>
                        </a:rPr>
                        <a:t>или 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18б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Times New Roman"/>
                        </a:rPr>
                        <a:t>Играть на сцене, принимать участие в концертах.</a:t>
                      </a: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6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19а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</a:rPr>
                        <a:t>Изготовлять по чертежам детали, изделия (машины, одежду), строить здания. </a:t>
                      </a: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i="1">
                          <a:effectLst/>
                          <a:latin typeface="Times New Roman"/>
                          <a:ea typeface="Times New Roman"/>
                        </a:rPr>
                        <a:t>или 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19б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Times New Roman"/>
                        </a:rPr>
                        <a:t>Заниматься черчением, копировать чертежи, карты.</a:t>
                      </a: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6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20а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</a:rPr>
                        <a:t>Вести борьбу с болезнями растений, с вредителями леса, сада.</a:t>
                      </a: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i="1">
                          <a:effectLst/>
                          <a:latin typeface="Times New Roman"/>
                          <a:ea typeface="Times New Roman"/>
                        </a:rPr>
                        <a:t>или 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/>
                          <a:ea typeface="Times New Roman"/>
                        </a:rPr>
                        <a:t>20б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Times New Roman"/>
                        </a:rPr>
                        <a:t>Работать на клавишных машинах (пишущей машинке, телетайпе, телеграфе, ЭВМ и др.).</a:t>
                      </a:r>
                    </a:p>
                  </a:txBody>
                  <a:tcPr marL="45367" marR="453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5514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Содержимое 23"/>
          <p:cNvGraphicFramePr>
            <a:graphicFrameLocks noGrp="1"/>
          </p:cNvGraphicFramePr>
          <p:nvPr>
            <p:ph idx="1"/>
          </p:nvPr>
        </p:nvGraphicFramePr>
        <p:xfrm>
          <a:off x="1403647" y="908719"/>
          <a:ext cx="5760641" cy="5328592"/>
        </p:xfrm>
        <a:graphic>
          <a:graphicData uri="http://schemas.openxmlformats.org/drawingml/2006/table">
            <a:tbl>
              <a:tblPr/>
              <a:tblGrid>
                <a:gridCol w="1151899"/>
                <a:gridCol w="1073499"/>
                <a:gridCol w="1230300"/>
                <a:gridCol w="1151899"/>
                <a:gridCol w="1153044"/>
              </a:tblGrid>
              <a:tr h="4098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Calibri"/>
                          <a:cs typeface="Times New Roman"/>
                        </a:rPr>
                        <a:t>1б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2а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2б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3а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3б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4а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4б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5а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5б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6а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6б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7а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7б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Calibri"/>
                          <a:cs typeface="Times New Roman"/>
                        </a:rPr>
                        <a:t>8а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8б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9а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9б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10а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10б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11а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11б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12а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12б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13а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13б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14а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14б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15а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15б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16а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16б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17а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17б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18а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18б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19a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19б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20а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20б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8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" name="Группа 64"/>
          <p:cNvGrpSpPr/>
          <p:nvPr/>
        </p:nvGrpSpPr>
        <p:grpSpPr>
          <a:xfrm>
            <a:off x="1691680" y="1340768"/>
            <a:ext cx="5184576" cy="4464496"/>
            <a:chOff x="2967534" y="2912095"/>
            <a:chExt cx="2747962" cy="2097087"/>
          </a:xfrm>
        </p:grpSpPr>
        <p:sp>
          <p:nvSpPr>
            <p:cNvPr id="1066" name="Oval 42"/>
            <p:cNvSpPr>
              <a:spLocks noChangeArrowheads="1"/>
            </p:cNvSpPr>
            <p:nvPr/>
          </p:nvSpPr>
          <p:spPr bwMode="auto">
            <a:xfrm>
              <a:off x="2967534" y="2915270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7" name="Oval 43"/>
            <p:cNvSpPr>
              <a:spLocks noChangeArrowheads="1"/>
            </p:cNvSpPr>
            <p:nvPr/>
          </p:nvSpPr>
          <p:spPr bwMode="auto">
            <a:xfrm>
              <a:off x="4834434" y="2912095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8" name="Oval 44"/>
            <p:cNvSpPr>
              <a:spLocks noChangeArrowheads="1"/>
            </p:cNvSpPr>
            <p:nvPr/>
          </p:nvSpPr>
          <p:spPr bwMode="auto">
            <a:xfrm>
              <a:off x="5456734" y="2916857"/>
              <a:ext cx="252412" cy="142875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9" name="Oval 45"/>
            <p:cNvSpPr>
              <a:spLocks noChangeArrowheads="1"/>
            </p:cNvSpPr>
            <p:nvPr/>
          </p:nvSpPr>
          <p:spPr bwMode="auto">
            <a:xfrm>
              <a:off x="3589834" y="3099420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0" name="Oval 46"/>
            <p:cNvSpPr>
              <a:spLocks noChangeArrowheads="1"/>
            </p:cNvSpPr>
            <p:nvPr/>
          </p:nvSpPr>
          <p:spPr bwMode="auto">
            <a:xfrm>
              <a:off x="5463084" y="3093070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1" name="Oval 47"/>
            <p:cNvSpPr>
              <a:spLocks noChangeArrowheads="1"/>
            </p:cNvSpPr>
            <p:nvPr/>
          </p:nvSpPr>
          <p:spPr bwMode="auto">
            <a:xfrm>
              <a:off x="5453559" y="3270870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2" name="Oval 48"/>
            <p:cNvSpPr>
              <a:spLocks noChangeArrowheads="1"/>
            </p:cNvSpPr>
            <p:nvPr/>
          </p:nvSpPr>
          <p:spPr bwMode="auto">
            <a:xfrm>
              <a:off x="4205784" y="3264520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3" name="Oval 49"/>
            <p:cNvSpPr>
              <a:spLocks noChangeArrowheads="1"/>
            </p:cNvSpPr>
            <p:nvPr/>
          </p:nvSpPr>
          <p:spPr bwMode="auto">
            <a:xfrm>
              <a:off x="4201021" y="3447082"/>
              <a:ext cx="250825" cy="144463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4" name="Oval 50"/>
            <p:cNvSpPr>
              <a:spLocks noChangeArrowheads="1"/>
            </p:cNvSpPr>
            <p:nvPr/>
          </p:nvSpPr>
          <p:spPr bwMode="auto">
            <a:xfrm>
              <a:off x="4834434" y="3613770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5" name="Oval 51"/>
            <p:cNvSpPr>
              <a:spLocks noChangeArrowheads="1"/>
            </p:cNvSpPr>
            <p:nvPr/>
          </p:nvSpPr>
          <p:spPr bwMode="auto">
            <a:xfrm>
              <a:off x="4837609" y="3793157"/>
              <a:ext cx="252412" cy="144463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6" name="Oval 52"/>
            <p:cNvSpPr>
              <a:spLocks noChangeArrowheads="1"/>
            </p:cNvSpPr>
            <p:nvPr/>
          </p:nvSpPr>
          <p:spPr bwMode="auto">
            <a:xfrm>
              <a:off x="3577134" y="3974132"/>
              <a:ext cx="252412" cy="142875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7" name="Oval 53"/>
            <p:cNvSpPr>
              <a:spLocks noChangeArrowheads="1"/>
            </p:cNvSpPr>
            <p:nvPr/>
          </p:nvSpPr>
          <p:spPr bwMode="auto">
            <a:xfrm>
              <a:off x="4839196" y="3974132"/>
              <a:ext cx="252413" cy="144463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8" name="Oval 54"/>
            <p:cNvSpPr>
              <a:spLocks noChangeArrowheads="1"/>
            </p:cNvSpPr>
            <p:nvPr/>
          </p:nvSpPr>
          <p:spPr bwMode="auto">
            <a:xfrm>
              <a:off x="5431334" y="3980482"/>
              <a:ext cx="252412" cy="142875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9" name="Oval 55"/>
            <p:cNvSpPr>
              <a:spLocks noChangeArrowheads="1"/>
            </p:cNvSpPr>
            <p:nvPr/>
          </p:nvSpPr>
          <p:spPr bwMode="auto">
            <a:xfrm>
              <a:off x="3580309" y="4163045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0" name="Oval 56"/>
            <p:cNvSpPr>
              <a:spLocks noChangeArrowheads="1"/>
            </p:cNvSpPr>
            <p:nvPr/>
          </p:nvSpPr>
          <p:spPr bwMode="auto">
            <a:xfrm>
              <a:off x="5444034" y="4150345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1" name="Oval 57"/>
            <p:cNvSpPr>
              <a:spLocks noChangeArrowheads="1"/>
            </p:cNvSpPr>
            <p:nvPr/>
          </p:nvSpPr>
          <p:spPr bwMode="auto">
            <a:xfrm>
              <a:off x="4204196" y="4312270"/>
              <a:ext cx="250825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2" name="Oval 58"/>
            <p:cNvSpPr>
              <a:spLocks noChangeArrowheads="1"/>
            </p:cNvSpPr>
            <p:nvPr/>
          </p:nvSpPr>
          <p:spPr bwMode="auto">
            <a:xfrm>
              <a:off x="5439271" y="4326557"/>
              <a:ext cx="250825" cy="144463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3" name="Oval 59"/>
            <p:cNvSpPr>
              <a:spLocks noChangeArrowheads="1"/>
            </p:cNvSpPr>
            <p:nvPr/>
          </p:nvSpPr>
          <p:spPr bwMode="auto">
            <a:xfrm>
              <a:off x="5436096" y="4509120"/>
              <a:ext cx="250825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4" name="Oval 60"/>
            <p:cNvSpPr>
              <a:spLocks noChangeArrowheads="1"/>
            </p:cNvSpPr>
            <p:nvPr/>
          </p:nvSpPr>
          <p:spPr bwMode="auto">
            <a:xfrm>
              <a:off x="4837609" y="4683745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5" name="Oval 61"/>
            <p:cNvSpPr>
              <a:spLocks noChangeArrowheads="1"/>
            </p:cNvSpPr>
            <p:nvPr/>
          </p:nvSpPr>
          <p:spPr bwMode="auto">
            <a:xfrm>
              <a:off x="4836021" y="4864720"/>
              <a:ext cx="252413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44890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Содержимое 23"/>
          <p:cNvGraphicFramePr>
            <a:graphicFrameLocks noGrp="1"/>
          </p:cNvGraphicFramePr>
          <p:nvPr>
            <p:ph idx="1"/>
          </p:nvPr>
        </p:nvGraphicFramePr>
        <p:xfrm>
          <a:off x="1403647" y="908719"/>
          <a:ext cx="5760641" cy="5339324"/>
        </p:xfrm>
        <a:graphic>
          <a:graphicData uri="http://schemas.openxmlformats.org/drawingml/2006/table">
            <a:tbl>
              <a:tblPr/>
              <a:tblGrid>
                <a:gridCol w="1151899"/>
                <a:gridCol w="1073499"/>
                <a:gridCol w="1230300"/>
                <a:gridCol w="1151899"/>
                <a:gridCol w="1153044"/>
              </a:tblGrid>
              <a:tr h="4098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2а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2б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3а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3б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4а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4б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5а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5б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6а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6б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7а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7б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8а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8б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9а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9б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10а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10б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11а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11б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12а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12б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13а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13б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14а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14б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15а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15б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16а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16б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17а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17б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18а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18б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19a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19б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20а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20б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8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5" name="Группа 64"/>
          <p:cNvGrpSpPr/>
          <p:nvPr/>
        </p:nvGrpSpPr>
        <p:grpSpPr>
          <a:xfrm>
            <a:off x="1691680" y="1340768"/>
            <a:ext cx="5184576" cy="4464496"/>
            <a:chOff x="2967534" y="2912095"/>
            <a:chExt cx="2747962" cy="2097087"/>
          </a:xfrm>
        </p:grpSpPr>
        <p:sp>
          <p:nvSpPr>
            <p:cNvPr id="1066" name="Oval 42"/>
            <p:cNvSpPr>
              <a:spLocks noChangeArrowheads="1"/>
            </p:cNvSpPr>
            <p:nvPr/>
          </p:nvSpPr>
          <p:spPr bwMode="auto">
            <a:xfrm>
              <a:off x="2967534" y="2915270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7" name="Oval 43"/>
            <p:cNvSpPr>
              <a:spLocks noChangeArrowheads="1"/>
            </p:cNvSpPr>
            <p:nvPr/>
          </p:nvSpPr>
          <p:spPr bwMode="auto">
            <a:xfrm>
              <a:off x="4834434" y="2912095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8" name="Oval 44"/>
            <p:cNvSpPr>
              <a:spLocks noChangeArrowheads="1"/>
            </p:cNvSpPr>
            <p:nvPr/>
          </p:nvSpPr>
          <p:spPr bwMode="auto">
            <a:xfrm>
              <a:off x="5456734" y="2916857"/>
              <a:ext cx="252412" cy="142875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9" name="Oval 45"/>
            <p:cNvSpPr>
              <a:spLocks noChangeArrowheads="1"/>
            </p:cNvSpPr>
            <p:nvPr/>
          </p:nvSpPr>
          <p:spPr bwMode="auto">
            <a:xfrm>
              <a:off x="3589834" y="3099420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0" name="Oval 46"/>
            <p:cNvSpPr>
              <a:spLocks noChangeArrowheads="1"/>
            </p:cNvSpPr>
            <p:nvPr/>
          </p:nvSpPr>
          <p:spPr bwMode="auto">
            <a:xfrm>
              <a:off x="5463084" y="3093070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1" name="Oval 47"/>
            <p:cNvSpPr>
              <a:spLocks noChangeArrowheads="1"/>
            </p:cNvSpPr>
            <p:nvPr/>
          </p:nvSpPr>
          <p:spPr bwMode="auto">
            <a:xfrm>
              <a:off x="5453559" y="3270870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2" name="Oval 48"/>
            <p:cNvSpPr>
              <a:spLocks noChangeArrowheads="1"/>
            </p:cNvSpPr>
            <p:nvPr/>
          </p:nvSpPr>
          <p:spPr bwMode="auto">
            <a:xfrm>
              <a:off x="4205784" y="3264520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3" name="Oval 49"/>
            <p:cNvSpPr>
              <a:spLocks noChangeArrowheads="1"/>
            </p:cNvSpPr>
            <p:nvPr/>
          </p:nvSpPr>
          <p:spPr bwMode="auto">
            <a:xfrm>
              <a:off x="4201021" y="3447082"/>
              <a:ext cx="250825" cy="144463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4" name="Oval 50"/>
            <p:cNvSpPr>
              <a:spLocks noChangeArrowheads="1"/>
            </p:cNvSpPr>
            <p:nvPr/>
          </p:nvSpPr>
          <p:spPr bwMode="auto">
            <a:xfrm>
              <a:off x="4834434" y="3613770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5" name="Oval 51"/>
            <p:cNvSpPr>
              <a:spLocks noChangeArrowheads="1"/>
            </p:cNvSpPr>
            <p:nvPr/>
          </p:nvSpPr>
          <p:spPr bwMode="auto">
            <a:xfrm>
              <a:off x="4837609" y="3793157"/>
              <a:ext cx="252412" cy="144463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6" name="Oval 52"/>
            <p:cNvSpPr>
              <a:spLocks noChangeArrowheads="1"/>
            </p:cNvSpPr>
            <p:nvPr/>
          </p:nvSpPr>
          <p:spPr bwMode="auto">
            <a:xfrm>
              <a:off x="3577134" y="3974132"/>
              <a:ext cx="252412" cy="142875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7" name="Oval 53"/>
            <p:cNvSpPr>
              <a:spLocks noChangeArrowheads="1"/>
            </p:cNvSpPr>
            <p:nvPr/>
          </p:nvSpPr>
          <p:spPr bwMode="auto">
            <a:xfrm>
              <a:off x="4839196" y="3974132"/>
              <a:ext cx="252413" cy="144463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8" name="Oval 54"/>
            <p:cNvSpPr>
              <a:spLocks noChangeArrowheads="1"/>
            </p:cNvSpPr>
            <p:nvPr/>
          </p:nvSpPr>
          <p:spPr bwMode="auto">
            <a:xfrm>
              <a:off x="5431334" y="3980482"/>
              <a:ext cx="252412" cy="142875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9" name="Oval 55"/>
            <p:cNvSpPr>
              <a:spLocks noChangeArrowheads="1"/>
            </p:cNvSpPr>
            <p:nvPr/>
          </p:nvSpPr>
          <p:spPr bwMode="auto">
            <a:xfrm>
              <a:off x="3580309" y="4163045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0" name="Oval 56"/>
            <p:cNvSpPr>
              <a:spLocks noChangeArrowheads="1"/>
            </p:cNvSpPr>
            <p:nvPr/>
          </p:nvSpPr>
          <p:spPr bwMode="auto">
            <a:xfrm>
              <a:off x="5444034" y="4150345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1" name="Oval 57"/>
            <p:cNvSpPr>
              <a:spLocks noChangeArrowheads="1"/>
            </p:cNvSpPr>
            <p:nvPr/>
          </p:nvSpPr>
          <p:spPr bwMode="auto">
            <a:xfrm>
              <a:off x="4204196" y="4312270"/>
              <a:ext cx="250825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2" name="Oval 58"/>
            <p:cNvSpPr>
              <a:spLocks noChangeArrowheads="1"/>
            </p:cNvSpPr>
            <p:nvPr/>
          </p:nvSpPr>
          <p:spPr bwMode="auto">
            <a:xfrm>
              <a:off x="5439271" y="4326557"/>
              <a:ext cx="250825" cy="144463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3" name="Oval 59"/>
            <p:cNvSpPr>
              <a:spLocks noChangeArrowheads="1"/>
            </p:cNvSpPr>
            <p:nvPr/>
          </p:nvSpPr>
          <p:spPr bwMode="auto">
            <a:xfrm>
              <a:off x="5436096" y="4509120"/>
              <a:ext cx="250825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4" name="Oval 60"/>
            <p:cNvSpPr>
              <a:spLocks noChangeArrowheads="1"/>
            </p:cNvSpPr>
            <p:nvPr/>
          </p:nvSpPr>
          <p:spPr bwMode="auto">
            <a:xfrm>
              <a:off x="4837609" y="4683745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5" name="Oval 61"/>
            <p:cNvSpPr>
              <a:spLocks noChangeArrowheads="1"/>
            </p:cNvSpPr>
            <p:nvPr/>
          </p:nvSpPr>
          <p:spPr bwMode="auto">
            <a:xfrm>
              <a:off x="4836021" y="4864720"/>
              <a:ext cx="252413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44890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476672"/>
            <a:ext cx="7024744" cy="72008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результатов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268760"/>
            <a:ext cx="6480720" cy="4896544"/>
          </a:xfrm>
        </p:spPr>
        <p:txBody>
          <a:bodyPr>
            <a:normAutofit fontScale="92500"/>
          </a:bodyPr>
          <a:lstStyle/>
          <a:p>
            <a:pPr indent="0">
              <a:spcAft>
                <a:spcPts val="0"/>
              </a:spcAft>
              <a:buNone/>
            </a:pP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Суммы положительных ответов считаются по вертикали по всем пяти графам. </a:t>
            </a:r>
            <a:endParaRPr lang="ru-RU" dirty="0" smtClean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indent="270510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/>
                <a:ea typeface="Times New Roman"/>
              </a:rPr>
              <a:t>В 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целом минимальное количество баллов по каждой графе 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- 0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, максимальное 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- 8 баллов. </a:t>
            </a:r>
            <a:endParaRPr lang="ru-RU" sz="20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indent="270510"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Если набрано 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0-2 балла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, то результат свидетельствует о том, что 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интерес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 к данной профессиональной сфере 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не выражен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. </a:t>
            </a:r>
            <a:endParaRPr lang="ru-RU" sz="20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indent="270510"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При результате 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3-6 баллов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 профессиональная направленность и 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интерес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 выражены 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в средней степени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.</a:t>
            </a:r>
            <a:endParaRPr lang="ru-RU" sz="20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indent="270510"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При результате 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7-8 баллов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 - профессиональная направленность 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выражена довольно ярко и отчетливо. </a:t>
            </a:r>
            <a:endParaRPr lang="ru-RU" sz="20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4" name="Picture 2" descr="C:\Users\CAB13-PSY\Desktop\всемы2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142" r="25781"/>
          <a:stretch/>
        </p:blipFill>
        <p:spPr bwMode="auto">
          <a:xfrm>
            <a:off x="5638800" y="2564904"/>
            <a:ext cx="3505200" cy="416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19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548680"/>
            <a:ext cx="4860032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результатов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одержимое 23"/>
          <p:cNvGraphicFramePr>
            <a:graphicFrameLocks noGrp="1"/>
          </p:cNvGraphicFramePr>
          <p:nvPr>
            <p:ph idx="1"/>
          </p:nvPr>
        </p:nvGraphicFramePr>
        <p:xfrm>
          <a:off x="1403647" y="1186020"/>
          <a:ext cx="5760641" cy="5417112"/>
        </p:xfrm>
        <a:graphic>
          <a:graphicData uri="http://schemas.openxmlformats.org/drawingml/2006/table">
            <a:tbl>
              <a:tblPr/>
              <a:tblGrid>
                <a:gridCol w="1151899"/>
                <a:gridCol w="1073499"/>
                <a:gridCol w="1230300"/>
                <a:gridCol w="1151899"/>
                <a:gridCol w="1153044"/>
              </a:tblGrid>
              <a:tr h="4098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человек -природа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человек -техника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человек –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человек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человек -знак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человек –</a:t>
                      </a:r>
                      <a:r>
                        <a:rPr lang="ru-RU" sz="1600" b="1" dirty="0" err="1">
                          <a:latin typeface="Times New Roman"/>
                          <a:ea typeface="Calibri"/>
                          <a:cs typeface="Times New Roman"/>
                        </a:rPr>
                        <a:t>худ.образ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2а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2б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3а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3б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4а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4б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5а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5б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6а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6б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7а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7б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8а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8б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9а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9б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10а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10б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11а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11б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12а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12б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13а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13б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14а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14б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15а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15б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16а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16б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17а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17б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18а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18б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19a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19б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20а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20б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8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7" name="Группа 6"/>
          <p:cNvGrpSpPr/>
          <p:nvPr/>
        </p:nvGrpSpPr>
        <p:grpSpPr>
          <a:xfrm>
            <a:off x="1691680" y="1700808"/>
            <a:ext cx="5184576" cy="4464496"/>
            <a:chOff x="2967534" y="2912095"/>
            <a:chExt cx="2747962" cy="2097087"/>
          </a:xfrm>
        </p:grpSpPr>
        <p:sp>
          <p:nvSpPr>
            <p:cNvPr id="8" name="Oval 42"/>
            <p:cNvSpPr>
              <a:spLocks noChangeArrowheads="1"/>
            </p:cNvSpPr>
            <p:nvPr/>
          </p:nvSpPr>
          <p:spPr bwMode="auto">
            <a:xfrm>
              <a:off x="2967534" y="2915270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Oval 43"/>
            <p:cNvSpPr>
              <a:spLocks noChangeArrowheads="1"/>
            </p:cNvSpPr>
            <p:nvPr/>
          </p:nvSpPr>
          <p:spPr bwMode="auto">
            <a:xfrm>
              <a:off x="4834434" y="2912095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Oval 44"/>
            <p:cNvSpPr>
              <a:spLocks noChangeArrowheads="1"/>
            </p:cNvSpPr>
            <p:nvPr/>
          </p:nvSpPr>
          <p:spPr bwMode="auto">
            <a:xfrm>
              <a:off x="5456734" y="2916857"/>
              <a:ext cx="252412" cy="142875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Oval 45"/>
            <p:cNvSpPr>
              <a:spLocks noChangeArrowheads="1"/>
            </p:cNvSpPr>
            <p:nvPr/>
          </p:nvSpPr>
          <p:spPr bwMode="auto">
            <a:xfrm>
              <a:off x="3589834" y="3099420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Oval 46"/>
            <p:cNvSpPr>
              <a:spLocks noChangeArrowheads="1"/>
            </p:cNvSpPr>
            <p:nvPr/>
          </p:nvSpPr>
          <p:spPr bwMode="auto">
            <a:xfrm>
              <a:off x="5463084" y="3093070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Oval 47"/>
            <p:cNvSpPr>
              <a:spLocks noChangeArrowheads="1"/>
            </p:cNvSpPr>
            <p:nvPr/>
          </p:nvSpPr>
          <p:spPr bwMode="auto">
            <a:xfrm>
              <a:off x="5453559" y="3270870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Oval 48"/>
            <p:cNvSpPr>
              <a:spLocks noChangeArrowheads="1"/>
            </p:cNvSpPr>
            <p:nvPr/>
          </p:nvSpPr>
          <p:spPr bwMode="auto">
            <a:xfrm>
              <a:off x="4205784" y="3264520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Oval 49"/>
            <p:cNvSpPr>
              <a:spLocks noChangeArrowheads="1"/>
            </p:cNvSpPr>
            <p:nvPr/>
          </p:nvSpPr>
          <p:spPr bwMode="auto">
            <a:xfrm>
              <a:off x="4201021" y="3447082"/>
              <a:ext cx="250825" cy="144463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Oval 50"/>
            <p:cNvSpPr>
              <a:spLocks noChangeArrowheads="1"/>
            </p:cNvSpPr>
            <p:nvPr/>
          </p:nvSpPr>
          <p:spPr bwMode="auto">
            <a:xfrm>
              <a:off x="4834434" y="3613770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Oval 51"/>
            <p:cNvSpPr>
              <a:spLocks noChangeArrowheads="1"/>
            </p:cNvSpPr>
            <p:nvPr/>
          </p:nvSpPr>
          <p:spPr bwMode="auto">
            <a:xfrm>
              <a:off x="4837609" y="3793157"/>
              <a:ext cx="252412" cy="144463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Oval 52"/>
            <p:cNvSpPr>
              <a:spLocks noChangeArrowheads="1"/>
            </p:cNvSpPr>
            <p:nvPr/>
          </p:nvSpPr>
          <p:spPr bwMode="auto">
            <a:xfrm>
              <a:off x="3577134" y="3974132"/>
              <a:ext cx="252412" cy="142875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Oval 53"/>
            <p:cNvSpPr>
              <a:spLocks noChangeArrowheads="1"/>
            </p:cNvSpPr>
            <p:nvPr/>
          </p:nvSpPr>
          <p:spPr bwMode="auto">
            <a:xfrm>
              <a:off x="4839196" y="3974132"/>
              <a:ext cx="252413" cy="144463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Oval 54"/>
            <p:cNvSpPr>
              <a:spLocks noChangeArrowheads="1"/>
            </p:cNvSpPr>
            <p:nvPr/>
          </p:nvSpPr>
          <p:spPr bwMode="auto">
            <a:xfrm>
              <a:off x="5431334" y="3980482"/>
              <a:ext cx="252412" cy="142875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Oval 55"/>
            <p:cNvSpPr>
              <a:spLocks noChangeArrowheads="1"/>
            </p:cNvSpPr>
            <p:nvPr/>
          </p:nvSpPr>
          <p:spPr bwMode="auto">
            <a:xfrm>
              <a:off x="3580309" y="4163045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Oval 56"/>
            <p:cNvSpPr>
              <a:spLocks noChangeArrowheads="1"/>
            </p:cNvSpPr>
            <p:nvPr/>
          </p:nvSpPr>
          <p:spPr bwMode="auto">
            <a:xfrm>
              <a:off x="5444034" y="4150345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Oval 57"/>
            <p:cNvSpPr>
              <a:spLocks noChangeArrowheads="1"/>
            </p:cNvSpPr>
            <p:nvPr/>
          </p:nvSpPr>
          <p:spPr bwMode="auto">
            <a:xfrm>
              <a:off x="4204196" y="4312270"/>
              <a:ext cx="250825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Oval 58"/>
            <p:cNvSpPr>
              <a:spLocks noChangeArrowheads="1"/>
            </p:cNvSpPr>
            <p:nvPr/>
          </p:nvSpPr>
          <p:spPr bwMode="auto">
            <a:xfrm>
              <a:off x="5439271" y="4326557"/>
              <a:ext cx="250825" cy="144463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Oval 59"/>
            <p:cNvSpPr>
              <a:spLocks noChangeArrowheads="1"/>
            </p:cNvSpPr>
            <p:nvPr/>
          </p:nvSpPr>
          <p:spPr bwMode="auto">
            <a:xfrm>
              <a:off x="5436096" y="4509120"/>
              <a:ext cx="250825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Oval 60"/>
            <p:cNvSpPr>
              <a:spLocks noChangeArrowheads="1"/>
            </p:cNvSpPr>
            <p:nvPr/>
          </p:nvSpPr>
          <p:spPr bwMode="auto">
            <a:xfrm>
              <a:off x="4837609" y="4683745"/>
              <a:ext cx="252412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Oval 61"/>
            <p:cNvSpPr>
              <a:spLocks noChangeArrowheads="1"/>
            </p:cNvSpPr>
            <p:nvPr/>
          </p:nvSpPr>
          <p:spPr bwMode="auto">
            <a:xfrm>
              <a:off x="4836021" y="4864720"/>
              <a:ext cx="252413" cy="144462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27269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476672"/>
            <a:ext cx="7024744" cy="100811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результатов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556792"/>
            <a:ext cx="6849209" cy="4275837"/>
          </a:xfrm>
        </p:spPr>
        <p:txBody>
          <a:bodyPr>
            <a:normAutofit fontScale="85000" lnSpcReduction="10000"/>
          </a:bodyPr>
          <a:lstStyle/>
          <a:p>
            <a:pPr indent="270510"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Первая графа отражает количество баллов по профессиональной сфере 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"человек - природа" 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(все профессии, связанные с растениеводством, животноводством и лесным хозяйством). </a:t>
            </a:r>
            <a:endParaRPr lang="ru-RU" sz="20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indent="270510"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Вторая графа - по сфере 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"человек - техника"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 (технические профессии).</a:t>
            </a:r>
            <a:endParaRPr lang="ru-RU" sz="20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indent="270510"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Третья графа - по сфере 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"человек - человек" 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(все профессии, связанные с обслуживанием людей, с общением). </a:t>
            </a:r>
            <a:endParaRPr lang="ru-RU" sz="20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indent="270510"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Четвертая - по сфере 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"человек - знак"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 (все профессии, связанные с обсчетами, цифровыми и буквенными знаками, в том числе и музыкальные специальности).</a:t>
            </a:r>
            <a:endParaRPr lang="ru-RU" sz="20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indent="270510"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Пятая по сфере - 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"человек - художественный образ" 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(все творческие специальности). </a:t>
            </a:r>
            <a:endParaRPr lang="ru-RU" sz="20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62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1152128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>
                <a:solidFill>
                  <a:schemeClr val="tx1"/>
                </a:solidFill>
                <a:latin typeface="Times New Roman"/>
                <a:ea typeface="Times New Roman"/>
              </a:rPr>
              <a:t>"Человек - природа".</a:t>
            </a:r>
            <a:r>
              <a:rPr lang="ru-RU" sz="3200" dirty="0">
                <a:solidFill>
                  <a:schemeClr val="tx1"/>
                </a:solidFill>
                <a:latin typeface="Times New Roman"/>
                <a:ea typeface="Times New Roman"/>
              </a:rPr>
              <a:t> </a:t>
            </a:r>
            <a:br>
              <a:rPr lang="ru-RU" sz="3200" dirty="0">
                <a:solidFill>
                  <a:schemeClr val="tx1"/>
                </a:solidFill>
                <a:latin typeface="Times New Roman"/>
                <a:ea typeface="Times New Roman"/>
              </a:rPr>
            </a:b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412776"/>
            <a:ext cx="7272808" cy="4419853"/>
          </a:xfrm>
        </p:spPr>
        <p:txBody>
          <a:bodyPr>
            <a:normAutofit/>
          </a:bodyPr>
          <a:lstStyle/>
          <a:p>
            <a:pPr marL="68580" indent="0" algn="just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/>
                <a:ea typeface="Times New Roman"/>
              </a:rPr>
              <a:t>Профессии, где работник имеет дело с объектами, явлениями и процессами живой и неживой природы (предмет труда - земля, вода, растения и животные).</a:t>
            </a:r>
          </a:p>
          <a:p>
            <a:pPr marL="68580" indent="0" algn="just">
              <a:buNone/>
            </a:pPr>
            <a:endParaRPr lang="ru-RU" dirty="0" smtClean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68580" indent="0" algn="just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/>
                <a:ea typeface="Times New Roman"/>
              </a:rPr>
              <a:t> </a:t>
            </a:r>
            <a:r>
              <a:rPr lang="ru-RU" b="1" u="sng" dirty="0" smtClean="0">
                <a:solidFill>
                  <a:schemeClr val="tx1"/>
                </a:solidFill>
                <a:latin typeface="Times New Roman"/>
                <a:ea typeface="Times New Roman"/>
              </a:rPr>
              <a:t>Ветеринар, агроном, </a:t>
            </a:r>
          </a:p>
          <a:p>
            <a:pPr marL="68580" indent="0" algn="just">
              <a:buNone/>
            </a:pPr>
            <a:r>
              <a:rPr lang="ru-RU" b="1" u="sng" dirty="0" smtClean="0">
                <a:solidFill>
                  <a:schemeClr val="tx1"/>
                </a:solidFill>
                <a:latin typeface="Times New Roman"/>
                <a:ea typeface="Times New Roman"/>
              </a:rPr>
              <a:t>гидролог, овощевод, </a:t>
            </a:r>
          </a:p>
          <a:p>
            <a:pPr marL="68580" indent="0" algn="just">
              <a:buNone/>
            </a:pPr>
            <a:r>
              <a:rPr lang="ru-RU" b="1" u="sng" dirty="0" smtClean="0">
                <a:solidFill>
                  <a:schemeClr val="tx1"/>
                </a:solidFill>
                <a:latin typeface="Times New Roman"/>
                <a:ea typeface="Times New Roman"/>
              </a:rPr>
              <a:t>геолог, полевод, </a:t>
            </a:r>
          </a:p>
          <a:p>
            <a:pPr marL="68580" indent="0" algn="just">
              <a:buNone/>
            </a:pPr>
            <a:r>
              <a:rPr lang="ru-RU" b="1" u="sng" dirty="0" smtClean="0">
                <a:solidFill>
                  <a:schemeClr val="tx1"/>
                </a:solidFill>
                <a:latin typeface="Times New Roman"/>
                <a:ea typeface="Times New Roman"/>
              </a:rPr>
              <a:t>егерь, механизатор</a:t>
            </a:r>
            <a:r>
              <a:rPr lang="ru-RU" dirty="0" smtClean="0">
                <a:solidFill>
                  <a:schemeClr val="tx1"/>
                </a:solidFill>
                <a:latin typeface="Times New Roman"/>
                <a:ea typeface="Times New Roman"/>
              </a:rPr>
              <a:t>.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098" name="Picture 2" descr="https://kccu.ca/sites/default/files/assets/Growing%2C%20money%20tree%20jpg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4" t="7859" r="11515" b="7362"/>
          <a:stretch/>
        </p:blipFill>
        <p:spPr bwMode="auto">
          <a:xfrm>
            <a:off x="4427984" y="2804657"/>
            <a:ext cx="4212349" cy="3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301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1008112"/>
          </a:xfrm>
        </p:spPr>
        <p:txBody>
          <a:bodyPr>
            <a:noAutofit/>
          </a:bodyPr>
          <a:lstStyle/>
          <a:p>
            <a:pPr marL="68580" lvl="0" algn="ctr">
              <a:spcBef>
                <a:spcPct val="20000"/>
              </a:spcBef>
            </a:pPr>
            <a:r>
              <a:rPr lang="ru-RU" sz="3200" b="1" i="1" dirty="0">
                <a:solidFill>
                  <a:schemeClr val="tx1"/>
                </a:solidFill>
                <a:latin typeface="Times New Roman"/>
                <a:ea typeface="Times New Roman"/>
              </a:rPr>
              <a:t>"Человек - техника"</a:t>
            </a:r>
            <a:r>
              <a:rPr lang="ru-RU" sz="3200" b="1" dirty="0">
                <a:solidFill>
                  <a:schemeClr val="tx1"/>
                </a:solidFill>
                <a:latin typeface="Times New Roman"/>
                <a:ea typeface="Times New Roman"/>
              </a:rPr>
              <a:t> </a:t>
            </a:r>
            <a:br>
              <a:rPr lang="ru-RU" sz="3200" b="1" dirty="0">
                <a:solidFill>
                  <a:schemeClr val="tx1"/>
                </a:solidFill>
                <a:latin typeface="Times New Roman"/>
                <a:ea typeface="Times New Roman"/>
              </a:rPr>
            </a:b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412776"/>
            <a:ext cx="7560839" cy="4419853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П</a:t>
            </a:r>
            <a:r>
              <a:rPr lang="ru-RU" dirty="0" smtClean="0">
                <a:solidFill>
                  <a:schemeClr val="tx1"/>
                </a:solidFill>
                <a:latin typeface="Times New Roman"/>
                <a:ea typeface="Times New Roman"/>
              </a:rPr>
              <a:t>рофессии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, связанные с обслуживанием техники, ее ремонтом, установкой и наладкой, </a:t>
            </a:r>
            <a:r>
              <a:rPr lang="ru-RU" dirty="0" smtClean="0">
                <a:solidFill>
                  <a:schemeClr val="tx1"/>
                </a:solidFill>
                <a:latin typeface="Times New Roman"/>
                <a:ea typeface="Times New Roman"/>
              </a:rPr>
              <a:t>управлением.</a:t>
            </a:r>
          </a:p>
          <a:p>
            <a:pPr marL="68580" indent="0" algn="just">
              <a:buNone/>
            </a:pPr>
            <a:r>
              <a:rPr lang="ru-RU" b="1" u="sng" dirty="0" smtClean="0">
                <a:solidFill>
                  <a:schemeClr val="tx1"/>
                </a:solidFill>
                <a:latin typeface="Times New Roman"/>
                <a:ea typeface="Times New Roman"/>
              </a:rPr>
              <a:t>слесарь-ремонтник</a:t>
            </a:r>
            <a:r>
              <a:rPr lang="ru-RU" b="1" u="sng" dirty="0">
                <a:solidFill>
                  <a:schemeClr val="tx1"/>
                </a:solidFill>
                <a:latin typeface="Times New Roman"/>
                <a:ea typeface="Times New Roman"/>
              </a:rPr>
              <a:t>, </a:t>
            </a:r>
            <a:endParaRPr lang="ru-RU" b="1" u="sng" dirty="0" smtClean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68580" indent="0" algn="just">
              <a:buNone/>
            </a:pPr>
            <a:r>
              <a:rPr lang="ru-RU" b="1" u="sng" dirty="0" smtClean="0">
                <a:solidFill>
                  <a:schemeClr val="tx1"/>
                </a:solidFill>
                <a:latin typeface="Times New Roman"/>
                <a:ea typeface="Times New Roman"/>
              </a:rPr>
              <a:t>наладчик,</a:t>
            </a:r>
          </a:p>
          <a:p>
            <a:pPr marL="68580" indent="0" algn="just">
              <a:buNone/>
            </a:pPr>
            <a:r>
              <a:rPr lang="ru-RU" b="1" u="sng" dirty="0" smtClean="0">
                <a:solidFill>
                  <a:schemeClr val="tx1"/>
                </a:solidFill>
                <a:latin typeface="Times New Roman"/>
                <a:ea typeface="Times New Roman"/>
              </a:rPr>
              <a:t> </a:t>
            </a:r>
            <a:r>
              <a:rPr lang="ru-RU" b="1" u="sng" dirty="0">
                <a:solidFill>
                  <a:schemeClr val="tx1"/>
                </a:solidFill>
                <a:latin typeface="Times New Roman"/>
                <a:ea typeface="Times New Roman"/>
              </a:rPr>
              <a:t>водитель. </a:t>
            </a:r>
            <a:r>
              <a:rPr lang="ru-RU" b="1" u="sng" dirty="0" smtClean="0">
                <a:solidFill>
                  <a:schemeClr val="tx1"/>
                </a:solidFill>
                <a:latin typeface="Times New Roman"/>
                <a:ea typeface="Times New Roman"/>
              </a:rPr>
              <a:t>сталевар</a:t>
            </a:r>
            <a:r>
              <a:rPr lang="ru-RU" b="1" u="sng" dirty="0">
                <a:solidFill>
                  <a:schemeClr val="tx1"/>
                </a:solidFill>
                <a:latin typeface="Times New Roman"/>
                <a:ea typeface="Times New Roman"/>
              </a:rPr>
              <a:t>, </a:t>
            </a:r>
            <a:endParaRPr lang="ru-RU" b="1" u="sng" dirty="0" smtClean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68580" indent="0" algn="just">
              <a:buNone/>
            </a:pPr>
            <a:r>
              <a:rPr lang="ru-RU" b="1" u="sng" dirty="0" smtClean="0">
                <a:solidFill>
                  <a:schemeClr val="tx1"/>
                </a:solidFill>
                <a:latin typeface="Times New Roman"/>
                <a:ea typeface="Times New Roman"/>
              </a:rPr>
              <a:t>токарь</a:t>
            </a:r>
            <a:r>
              <a:rPr lang="ru-RU" b="1" u="sng" dirty="0">
                <a:solidFill>
                  <a:schemeClr val="tx1"/>
                </a:solidFill>
                <a:latin typeface="Times New Roman"/>
                <a:ea typeface="Times New Roman"/>
              </a:rPr>
              <a:t>, </a:t>
            </a:r>
            <a:endParaRPr lang="ru-RU" b="1" u="sng" dirty="0" smtClean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68580" indent="0" algn="just">
              <a:buNone/>
            </a:pPr>
            <a:r>
              <a:rPr lang="ru-RU" b="1" u="sng" dirty="0" smtClean="0">
                <a:solidFill>
                  <a:schemeClr val="tx1"/>
                </a:solidFill>
                <a:latin typeface="Times New Roman"/>
                <a:ea typeface="Times New Roman"/>
              </a:rPr>
              <a:t>слесарь-механик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,</a:t>
            </a:r>
            <a:endParaRPr lang="ru-RU" dirty="0" smtClean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68580" indent="0" algn="just">
              <a:buNone/>
            </a:pPr>
            <a:r>
              <a:rPr lang="ru-RU" b="1" u="sng" dirty="0" smtClean="0">
                <a:solidFill>
                  <a:schemeClr val="tx1"/>
                </a:solidFill>
                <a:latin typeface="Times New Roman"/>
                <a:ea typeface="Times New Roman"/>
              </a:rPr>
              <a:t>ткач</a:t>
            </a:r>
            <a:r>
              <a:rPr lang="ru-RU" b="1" u="sng" dirty="0">
                <a:solidFill>
                  <a:schemeClr val="tx1"/>
                </a:solidFill>
                <a:latin typeface="Times New Roman"/>
                <a:ea typeface="Times New Roman"/>
              </a:rPr>
              <a:t>, </a:t>
            </a:r>
            <a:r>
              <a:rPr lang="ru-RU" b="1" u="sng" dirty="0" smtClean="0">
                <a:solidFill>
                  <a:schemeClr val="tx1"/>
                </a:solidFill>
                <a:latin typeface="Times New Roman"/>
                <a:ea typeface="Times New Roman"/>
              </a:rPr>
              <a:t>столяр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,</a:t>
            </a:r>
            <a:r>
              <a:rPr lang="ru-RU" dirty="0" smtClean="0">
                <a:solidFill>
                  <a:schemeClr val="tx1"/>
                </a:solidFill>
                <a:latin typeface="Times New Roman"/>
                <a:ea typeface="Times New Roman"/>
              </a:rPr>
              <a:t> </a:t>
            </a:r>
          </a:p>
          <a:p>
            <a:pPr marL="68580" indent="0" algn="just">
              <a:buNone/>
            </a:pPr>
            <a:r>
              <a:rPr lang="ru-RU" b="1" u="sng" dirty="0" smtClean="0">
                <a:solidFill>
                  <a:schemeClr val="tx1"/>
                </a:solidFill>
                <a:latin typeface="Times New Roman"/>
                <a:ea typeface="Times New Roman"/>
              </a:rPr>
              <a:t>пекарь</a:t>
            </a:r>
            <a:r>
              <a:rPr lang="ru-RU" b="1" u="sng" dirty="0">
                <a:solidFill>
                  <a:schemeClr val="tx1"/>
                </a:solidFill>
                <a:latin typeface="Times New Roman"/>
                <a:ea typeface="Times New Roman"/>
              </a:rPr>
              <a:t>, </a:t>
            </a:r>
            <a:r>
              <a:rPr lang="ru-RU" b="1" u="sng" dirty="0" smtClean="0">
                <a:solidFill>
                  <a:schemeClr val="tx1"/>
                </a:solidFill>
                <a:latin typeface="Times New Roman"/>
                <a:ea typeface="Times New Roman"/>
              </a:rPr>
              <a:t>кондитер, </a:t>
            </a:r>
          </a:p>
          <a:p>
            <a:pPr marL="68580" indent="0" algn="just">
              <a:buNone/>
            </a:pPr>
            <a:r>
              <a:rPr lang="ru-RU" b="1" u="sng" dirty="0" smtClean="0">
                <a:solidFill>
                  <a:schemeClr val="tx1"/>
                </a:solidFill>
                <a:latin typeface="Times New Roman"/>
                <a:ea typeface="Times New Roman"/>
              </a:rPr>
              <a:t>проходчик</a:t>
            </a:r>
            <a:r>
              <a:rPr lang="ru-RU" b="1" u="sng" dirty="0">
                <a:solidFill>
                  <a:schemeClr val="tx1"/>
                </a:solidFill>
                <a:latin typeface="Times New Roman"/>
                <a:ea typeface="Times New Roman"/>
              </a:rPr>
              <a:t>, </a:t>
            </a:r>
            <a:r>
              <a:rPr lang="ru-RU" b="1" u="sng" dirty="0" smtClean="0">
                <a:solidFill>
                  <a:schemeClr val="tx1"/>
                </a:solidFill>
                <a:latin typeface="Times New Roman"/>
                <a:ea typeface="Times New Roman"/>
              </a:rPr>
              <a:t>шахтер</a:t>
            </a:r>
            <a:r>
              <a:rPr lang="ru-RU" dirty="0" smtClean="0">
                <a:solidFill>
                  <a:schemeClr val="tx1"/>
                </a:solidFill>
                <a:latin typeface="Times New Roman"/>
                <a:ea typeface="Times New Roman"/>
              </a:rPr>
              <a:t>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AutoShape 2" descr="https://thumbs.dreamstime.com/b/%D1%8E-%D0%B8-d-%D1%81%D0%BF%D1%80%D0%B0%D1%88%D0%B8%D0%B2%D0%B0%D1%8E%D1%82-%D0%B1%D0%B5-%D0%B8%D0%B7%D0%BD%D1%83-%D1%84%D0%B5%D1%80%D0%BC%D0%B5%D1%80-%D1%81-%D1%82%D1%80%D0%B0%D0%BA%D1%82%D0%BE%D1%80%D0%BE%D0%BC-4929793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thumbs.dreamstime.com/b/%D1%8E-%D0%B8-d-%D1%81%D0%BF%D1%80%D0%B0%D1%88%D0%B8%D0%B2%D0%B0%D1%8E%D1%82-%D0%B1%D0%B5-%D0%B8%D0%B7%D0%BD%D1%83-%D1%84%D0%B5%D1%80%D0%BC%D0%B5%D1%80-%D1%81-%D1%82%D1%80%D0%B0%D0%BA%D1%82%D0%BE%D1%80%D0%BE%D0%BC-49297934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Picture 2" descr="https://i.pinimg.com/originals/e9/b2/94/e9b294fc92757feaab4447bfb746744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0" t="4059" r="3145" b="7005"/>
          <a:stretch/>
        </p:blipFill>
        <p:spPr bwMode="auto">
          <a:xfrm>
            <a:off x="4572000" y="2564904"/>
            <a:ext cx="3898421" cy="3740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907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548680"/>
            <a:ext cx="7024744" cy="648072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</a:t>
            </a:r>
            <a:r>
              <a:rPr lang="ru-RU" sz="32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"Человек </a:t>
            </a:r>
            <a:r>
              <a:rPr lang="ru-RU" sz="32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- </a:t>
            </a:r>
            <a:r>
              <a:rPr lang="ru-RU" sz="32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человек".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268760"/>
            <a:ext cx="7920879" cy="4563869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Профессии где, предмет труда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специалиста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– 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человек, 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характерная черта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деятельности - необходимость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взаимодействия с людьми. </a:t>
            </a:r>
          </a:p>
          <a:p>
            <a:pPr marL="68580" indent="0">
              <a:buNone/>
            </a:pPr>
            <a:r>
              <a:rPr lang="ru-RU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педагогические - </a:t>
            </a:r>
            <a:r>
              <a:rPr lang="ru-RU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учитель</a:t>
            </a:r>
            <a:r>
              <a:rPr lang="ru-RU" u="sng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endParaRPr lang="ru-RU" u="sng" dirty="0" smtClean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воспитатель </a:t>
            </a:r>
            <a:r>
              <a:rPr lang="ru-RU" u="sng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детского сада; </a:t>
            </a:r>
            <a:endParaRPr lang="ru-RU" u="sng" dirty="0" smtClean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медицинские </a:t>
            </a:r>
            <a:r>
              <a:rPr lang="ru-RU" b="1" u="sng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- </a:t>
            </a:r>
            <a:r>
              <a:rPr lang="ru-RU" u="sng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врач, медсестра;</a:t>
            </a:r>
            <a:r>
              <a:rPr lang="ru-RU" b="1" u="sng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b="1" u="sng" dirty="0" smtClean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юридические </a:t>
            </a:r>
            <a:r>
              <a:rPr lang="ru-RU" b="1" u="sng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- </a:t>
            </a:r>
            <a:r>
              <a:rPr lang="ru-RU" u="sng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следователь, </a:t>
            </a:r>
            <a:endParaRPr lang="ru-RU" u="sng" dirty="0" smtClean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судья</a:t>
            </a:r>
            <a:r>
              <a:rPr lang="ru-RU" u="sng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адвокат; </a:t>
            </a:r>
            <a:endParaRPr lang="ru-RU" u="sng" dirty="0" smtClean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сфера </a:t>
            </a:r>
            <a:r>
              <a:rPr lang="ru-RU" b="1" u="sng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обслуживания - </a:t>
            </a:r>
            <a:r>
              <a:rPr lang="ru-RU" u="sng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продавец, </a:t>
            </a:r>
            <a:endParaRPr lang="ru-RU" u="sng" dirty="0" smtClean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проводник</a:t>
            </a:r>
            <a:r>
              <a:rPr lang="ru-RU" u="sng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парикмахер; </a:t>
            </a:r>
            <a:endParaRPr lang="ru-RU" u="sng" dirty="0" smtClean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b="1" u="sng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культпросветработники</a:t>
            </a:r>
            <a:r>
              <a:rPr lang="ru-RU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b="1" u="sng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- </a:t>
            </a:r>
            <a:r>
              <a:rPr lang="ru-RU" u="sng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пианист, </a:t>
            </a:r>
            <a:endParaRPr lang="ru-RU" u="sng" dirty="0" smtClean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аккомпаниатор </a:t>
            </a:r>
            <a:r>
              <a:rPr lang="ru-RU" u="sng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 т.д.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" r="10511"/>
          <a:stretch/>
        </p:blipFill>
        <p:spPr bwMode="auto">
          <a:xfrm>
            <a:off x="5292080" y="2268345"/>
            <a:ext cx="3376986" cy="3057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537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20688"/>
            <a:ext cx="7024744" cy="720080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rgbClr val="3E3D2D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</a:t>
            </a:r>
            <a:r>
              <a:rPr lang="ru-RU" sz="32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"Человек - знаковая система".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268760"/>
            <a:ext cx="6993225" cy="4563869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Профессии, где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предметом труда служат не сами явления, а информация о них в знаках (слова, формулы, условные знаки).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Создание, обработка, анализ,  хранение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передача информации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историк, корректор, </a:t>
            </a:r>
          </a:p>
          <a:p>
            <a:pPr marL="68580" indent="0">
              <a:buNone/>
            </a:pPr>
            <a:r>
              <a:rPr lang="ru-RU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нотариус, паспортист, </a:t>
            </a:r>
          </a:p>
          <a:p>
            <a:pPr marL="68580" indent="0">
              <a:buNone/>
            </a:pPr>
            <a:r>
              <a:rPr lang="ru-RU" b="1" u="sng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</a:t>
            </a:r>
            <a:r>
              <a:rPr lang="ru-RU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очтальон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чертежник, </a:t>
            </a:r>
          </a:p>
          <a:p>
            <a:pPr marL="68580" indent="0">
              <a:buNone/>
            </a:pPr>
            <a:r>
              <a:rPr lang="ru-RU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штурман, разметчик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</a:p>
          <a:p>
            <a:pPr marL="68580" indent="0">
              <a:buNone/>
            </a:pPr>
            <a:r>
              <a:rPr lang="ru-RU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математик, экономист, </a:t>
            </a:r>
          </a:p>
          <a:p>
            <a:pPr marL="68580" indent="0">
              <a:buNone/>
            </a:pPr>
            <a:r>
              <a:rPr lang="ru-RU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оператор </a:t>
            </a:r>
            <a:r>
              <a:rPr lang="ru-RU" b="1" u="sng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ЭВМ</a:t>
            </a:r>
            <a:r>
              <a:rPr lang="ru-RU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</a:t>
            </a:r>
          </a:p>
          <a:p>
            <a:pPr marL="68580" indent="0">
              <a:buNone/>
            </a:pPr>
            <a:r>
              <a:rPr lang="ru-RU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метеоролог.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1" t="7794" r="9521" b="7226"/>
          <a:stretch/>
        </p:blipFill>
        <p:spPr bwMode="auto">
          <a:xfrm>
            <a:off x="4427984" y="3068960"/>
            <a:ext cx="4151683" cy="3366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220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576064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>
                <a:solidFill>
                  <a:prstClr val="black"/>
                </a:solidFill>
                <a:latin typeface="Times New Roman"/>
                <a:ea typeface="Times New Roman"/>
              </a:rPr>
              <a:t>"Человек - художественный образ".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3" y="1484784"/>
            <a:ext cx="4176464" cy="4347845"/>
          </a:xfrm>
        </p:spPr>
        <p:txBody>
          <a:bodyPr>
            <a:normAutofit/>
          </a:bodyPr>
          <a:lstStyle/>
          <a:p>
            <a:pPr marL="68580" indent="0" algn="just">
              <a:buNone/>
            </a:pPr>
            <a:r>
              <a:rPr lang="ru-RU" b="1" i="1" dirty="0">
                <a:solidFill>
                  <a:schemeClr val="tx1"/>
                </a:solidFill>
                <a:latin typeface="Times New Roman"/>
                <a:ea typeface="Times New Roman"/>
              </a:rPr>
              <a:t> 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Создание художественных образов, переработка, тиражирование - на это направлена деятельность представителей этой группы профессий. К ней относятся: </a:t>
            </a:r>
            <a:r>
              <a:rPr lang="ru-RU" b="1" u="sng" dirty="0">
                <a:solidFill>
                  <a:schemeClr val="tx1"/>
                </a:solidFill>
                <a:latin typeface="Times New Roman"/>
                <a:ea typeface="Times New Roman"/>
              </a:rPr>
              <a:t>художники, скульпторы, писатели, реставраторы, дизайнеры, чеканщики, ювелиры, маляры, артисты.</a:t>
            </a:r>
            <a:endParaRPr lang="ru-RU" sz="20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9218" name="Picture 2" descr="человечки для презентации без фона png художник: 2 тыс изображений найдено  в Яндекс Картинках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6" r="6933"/>
          <a:stretch/>
        </p:blipFill>
        <p:spPr bwMode="auto">
          <a:xfrm>
            <a:off x="4734164" y="1664304"/>
            <a:ext cx="3888432" cy="3876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791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836712"/>
            <a:ext cx="6777317" cy="4995917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себе работу по душе, и тебе не придётся работать ни одного дня в своей жизни.“ </a:t>
            </a:r>
            <a:r>
              <a:rPr lang="ru-RU" sz="3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</a:p>
          <a:p>
            <a:pPr marL="68580" indent="0">
              <a:buNone/>
            </a:pPr>
            <a:r>
              <a:rPr lang="ru-RU" sz="3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Конфуций</a:t>
            </a:r>
            <a:r>
              <a:rPr lang="ru-RU" sz="3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300" r="13504"/>
          <a:stretch/>
        </p:blipFill>
        <p:spPr bwMode="auto">
          <a:xfrm>
            <a:off x="4716016" y="2492896"/>
            <a:ext cx="3659982" cy="390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349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3587</TotalTime>
  <Words>1137</Words>
  <Application>Microsoft Office PowerPoint</Application>
  <PresentationFormat>Экран (4:3)</PresentationFormat>
  <Paragraphs>374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Остин</vt:lpstr>
      <vt:lpstr>«Дифференциально – диагностический опросник Е. А. Климова (ДДО)»</vt:lpstr>
      <vt:lpstr>Выбор профессии – это важный шаг, который определяет взрослую жизнь каждого человека.    Определяет то, насколько человек будет успешен, счастлив, здоров.   Именно поэтому очень важно чтобы этот выбор был осознанным!  </vt:lpstr>
      <vt:lpstr>Презентация PowerPoint</vt:lpstr>
      <vt:lpstr>Индивидуальный бланк  </vt:lpstr>
      <vt:lpstr>«Я предпочту»</vt:lpstr>
      <vt:lpstr>Презентация PowerPoint</vt:lpstr>
      <vt:lpstr>Презентация PowerPoint</vt:lpstr>
      <vt:lpstr>Презентация PowerPoint</vt:lpstr>
      <vt:lpstr>Обработка результатов</vt:lpstr>
      <vt:lpstr>Обработка результатов</vt:lpstr>
      <vt:lpstr>Обработка результатов </vt:lpstr>
      <vt:lpstr>"Человек - природа".  </vt:lpstr>
      <vt:lpstr>"Человек - техника"  </vt:lpstr>
      <vt:lpstr> "Человек - человек".</vt:lpstr>
      <vt:lpstr> "Человек - знаковая система".</vt:lpstr>
      <vt:lpstr>"Человек - художественный образ".</vt:lpstr>
      <vt:lpstr>Презентация PowerPoint</vt:lpstr>
    </vt:vector>
  </TitlesOfParts>
  <Company>Megasoftware GrouP™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RePack by Diakov</cp:lastModifiedBy>
  <cp:revision>349</cp:revision>
  <dcterms:created xsi:type="dcterms:W3CDTF">2017-08-29T21:40:33Z</dcterms:created>
  <dcterms:modified xsi:type="dcterms:W3CDTF">2023-12-27T05:23:19Z</dcterms:modified>
</cp:coreProperties>
</file>