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63" r:id="rId2"/>
    <p:sldId id="316" r:id="rId3"/>
    <p:sldId id="314" r:id="rId4"/>
    <p:sldId id="264" r:id="rId5"/>
    <p:sldId id="304" r:id="rId6"/>
    <p:sldId id="318" r:id="rId7"/>
    <p:sldId id="319" r:id="rId8"/>
    <p:sldId id="313" r:id="rId9"/>
    <p:sldId id="317" r:id="rId10"/>
    <p:sldId id="320" r:id="rId11"/>
    <p:sldId id="321" r:id="rId12"/>
    <p:sldId id="332" r:id="rId13"/>
    <p:sldId id="333" r:id="rId14"/>
    <p:sldId id="322" r:id="rId15"/>
    <p:sldId id="331" r:id="rId16"/>
    <p:sldId id="310" r:id="rId17"/>
    <p:sldId id="329" r:id="rId18"/>
    <p:sldId id="330" r:id="rId19"/>
    <p:sldId id="335" r:id="rId20"/>
    <p:sldId id="336" r:id="rId21"/>
    <p:sldId id="327" r:id="rId22"/>
    <p:sldId id="323" r:id="rId23"/>
    <p:sldId id="324" r:id="rId24"/>
    <p:sldId id="325" r:id="rId25"/>
    <p:sldId id="334" r:id="rId26"/>
    <p:sldId id="337" r:id="rId27"/>
    <p:sldId id="31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6400" autoAdjust="0"/>
  </p:normalViewPr>
  <p:slideViewPr>
    <p:cSldViewPr>
      <p:cViewPr>
        <p:scale>
          <a:sx n="75" d="100"/>
          <a:sy n="75" d="100"/>
        </p:scale>
        <p:origin x="-266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93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2016224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sz="3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«Деловая игра как эффективная форма </a:t>
            </a:r>
            <a:r>
              <a:rPr lang="ru-RU" sz="3600" b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профориентационной</a:t>
            </a:r>
            <a:r>
              <a:rPr lang="ru-RU" sz="3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работы» </a:t>
            </a:r>
            <a:r>
              <a:rPr lang="ru-RU" sz="3600" dirty="0">
                <a:latin typeface="Times New Roman"/>
                <a:ea typeface="Times New Roman"/>
              </a:rPr>
              <a:t/>
            </a:r>
            <a:br>
              <a:rPr lang="ru-RU" sz="3600" dirty="0">
                <a:latin typeface="Times New Roman"/>
                <a:ea typeface="Times New Roman"/>
              </a:rPr>
            </a:b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502774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РЖД лицея № 20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игра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9" t="4512" r="6256" b="8589"/>
          <a:stretch/>
        </p:blipFill>
        <p:spPr bwMode="auto">
          <a:xfrm>
            <a:off x="635619" y="2348880"/>
            <a:ext cx="3943665" cy="400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5832648" cy="403244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32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32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32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/>
              </a:rPr>
            </a:br>
            <a:r>
              <a:rPr lang="ru-RU" sz="3200" b="1" i="1" dirty="0" smtClean="0">
                <a:solidFill>
                  <a:srgbClr val="000000"/>
                </a:solidFill>
                <a:latin typeface="Times New Roman"/>
              </a:rPr>
              <a:t>«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</a:rPr>
              <a:t>Игры детей – вовсе не игры, а правильнее смотреть на них как на </a:t>
            </a:r>
            <a:r>
              <a:rPr lang="ru-RU" sz="3200" b="1" i="1" u="sng" dirty="0">
                <a:solidFill>
                  <a:srgbClr val="000000"/>
                </a:solidFill>
                <a:latin typeface="Times New Roman"/>
              </a:rPr>
              <a:t>самое значительное и глубокомысленное занятие этого возраста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</a:rPr>
              <a:t>».</a:t>
            </a:r>
            <a:r>
              <a:rPr lang="ru-RU" sz="3200" b="1" i="1" dirty="0">
                <a:solidFill>
                  <a:srgbClr val="000000"/>
                </a:solidFill>
                <a:latin typeface="Calibri"/>
              </a:rPr>
              <a:t/>
            </a:r>
            <a:br>
              <a:rPr lang="ru-RU" sz="3200" b="1" i="1" dirty="0">
                <a:solidFill>
                  <a:srgbClr val="000000"/>
                </a:solidFill>
                <a:latin typeface="Calibri"/>
              </a:rPr>
            </a:br>
            <a:r>
              <a:rPr lang="ru-RU" sz="3200" b="1" i="1" dirty="0">
                <a:solidFill>
                  <a:srgbClr val="000000"/>
                </a:solidFill>
                <a:latin typeface="Times New Roman"/>
              </a:rPr>
              <a:t>                                                               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/>
              </a:rPr>
              <a:t>Мишель де Монтень</a:t>
            </a:r>
            <a:r>
              <a:rPr lang="ru-RU" sz="3200" b="1" i="1" dirty="0">
                <a:solidFill>
                  <a:srgbClr val="000000"/>
                </a:solidFill>
                <a:latin typeface="Calibri"/>
              </a:rPr>
              <a:t/>
            </a:r>
            <a:br>
              <a:rPr lang="ru-RU" sz="3200" b="1" i="1" dirty="0">
                <a:solidFill>
                  <a:srgbClr val="000000"/>
                </a:solidFill>
                <a:latin typeface="Calibri"/>
              </a:rPr>
            </a:br>
            <a:endParaRPr lang="ru-RU" sz="3200" b="1" i="1" dirty="0"/>
          </a:p>
        </p:txBody>
      </p:sp>
      <p:pic>
        <p:nvPicPr>
          <p:cNvPr id="1026" name="Picture 2" descr="C:\Users\CAB13-PSY\Desktop\игра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6420" y="2780928"/>
            <a:ext cx="3369562" cy="376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5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9" y="764704"/>
            <a:ext cx="4248472" cy="554461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является одним из сильнейшим методов социализации ребенка и включении его в общество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связано с тем, что игра позволяет детям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примерить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себя»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социальные роли, оказывающих влияние на становление и развитие личности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 descr="C:\Users\CAB13-PSY\Desktop\2021-2022\человечки\чел 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923" y="1628800"/>
            <a:ext cx="3724672" cy="37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70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4896544" cy="6048672"/>
          </a:xfrm>
        </p:spPr>
        <p:txBody>
          <a:bodyPr>
            <a:normAutofit fontScale="77500" lnSpcReduction="20000"/>
          </a:bodyPr>
          <a:lstStyle/>
          <a:p>
            <a:pPr marL="68580" indent="0">
              <a:lnSpc>
                <a:spcPct val="120000"/>
              </a:lnSpc>
              <a:buNone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игра</a:t>
            </a:r>
            <a:r>
              <a:rPr lang="ru-RU" sz="3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метод обучения </a:t>
            </a:r>
            <a:r>
              <a:rPr lang="ru-RU" sz="36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участников, </a:t>
            </a:r>
            <a:r>
              <a:rPr lang="ru-RU" sz="3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котором они </a:t>
            </a:r>
            <a:r>
              <a:rPr lang="ru-RU" sz="3600" b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«играют в работу»</a:t>
            </a:r>
            <a:r>
              <a:rPr lang="ru-RU" sz="3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моделируя реальные производственные ситуации. Перед участниками </a:t>
            </a:r>
            <a:r>
              <a:rPr lang="ru-RU" sz="3600" b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деловой игры</a:t>
            </a:r>
            <a:r>
              <a:rPr lang="ru-RU" sz="3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ставят задачи, аналогичные тем, которые им предстоит решать в ежедневной работе. Участники учатся принимать решения и добиваться поставленных целей.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человечки\чел 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15834"/>
            <a:ext cx="3744416" cy="375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5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человечки\чел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31880"/>
            <a:ext cx="4879399" cy="307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836712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игры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участнику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максимально мобилизовать все свои знания, опыт, воображение. Особенно ценно то, что здесь дело не сводится лишь к механическому использованию программного материала. В процессе игры вырабатывается умение мыслить системно, продуктивно, пробуждается стремление к поиску новых идей, а это уже шаг к творчеству.</a:t>
            </a:r>
          </a:p>
        </p:txBody>
      </p:sp>
    </p:spTree>
    <p:extLst>
      <p:ext uri="{BB962C8B-B14F-4D97-AF65-F5344CB8AC3E}">
        <p14:creationId xmlns:p14="http://schemas.microsoft.com/office/powerpoint/2010/main" val="202874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47796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игрового метода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700808"/>
            <a:ext cx="7416940" cy="4752528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в большей степени </a:t>
            </a: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согласуются с практическими потребностями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обучающихся;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соединить широкий охват проблем и глубину их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осмысливания;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форма соответствует логике деятельности, включает момент социального взаимодействия, готовит к профессиональному общению.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компонент способствует </a:t>
            </a: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большей вовлеченности обучаемых.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36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864096"/>
          </a:xfrm>
        </p:spPr>
        <p:txBody>
          <a:bodyPr/>
          <a:lstStyle/>
          <a:p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игрового метода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632848" cy="468052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игра насыщена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обратной связью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 более содержательной по сравнению с применяемой в традиционных методах.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игре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установки профессиональной деятельности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легче преодолеваются стереотипы, корректируется самооценка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методы предполагают доминирование интеллектуальной сферы, в 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игре проявляется вся личность.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провоцирует включение рефлексивных процессов, представляет возможность интерпретации, осмысливания полученных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5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40596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деловых игр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5" y="1556792"/>
            <a:ext cx="4032447" cy="475252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поставленной цели,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деловые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игры:</a:t>
            </a:r>
          </a:p>
          <a:p>
            <a:pPr marL="6858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обучающие, констатирующие, поисковые.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подросток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7" b="3384"/>
          <a:stretch/>
        </p:blipFill>
        <p:spPr bwMode="auto">
          <a:xfrm>
            <a:off x="5148064" y="2276872"/>
            <a:ext cx="3223449" cy="37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5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9361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деловых игр.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4032447" cy="405981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времени проведения,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деловые игры:</a:t>
            </a:r>
          </a:p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ограничения;</a:t>
            </a:r>
          </a:p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ограничением.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CAB13-PSY\Desktop\подросток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304507" cy="39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2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игрового метода: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5" y="1916832"/>
            <a:ext cx="5040559" cy="4392488"/>
          </a:xfrm>
        </p:spPr>
        <p:txBody>
          <a:bodyPr>
            <a:normAutofit fontScale="92500"/>
          </a:bodyPr>
          <a:lstStyle/>
          <a:p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Учет возрастной категории участников;</a:t>
            </a:r>
          </a:p>
          <a:p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Учет интересов и мотивационной готовности;</a:t>
            </a:r>
          </a:p>
          <a:p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подготовка организатора игры.</a:t>
            </a:r>
          </a:p>
        </p:txBody>
      </p:sp>
      <p:pic>
        <p:nvPicPr>
          <p:cNvPr id="4" name="Picture 2" descr="C:\Users\User\Desktop\чел 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996952"/>
            <a:ext cx="3312368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55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064896" cy="108012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игра: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в мир железнодорожных профессий»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CAB13-PSY\Desktop\челк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7"/>
            <a:ext cx="6245510" cy="468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12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Игра: «Самая – самая»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7704856" cy="5040560"/>
          </a:xfrm>
        </p:spPr>
        <p:txBody>
          <a:bodyPr>
            <a:normAutofit lnSpcReduction="10000"/>
          </a:bodyPr>
          <a:lstStyle/>
          <a:p>
            <a:pPr marL="68580" lvl="0" indent="0">
              <a:buClr>
                <a:srgbClr val="94C600"/>
              </a:buCl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вы ответите на вопросы с элементами юмора.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вам будут предлагаться некоторые необычные характеристики профессий, а вы должны по очереди называть те профессии, которые, по нашему мнению, в наибольшей степени соответствуют данной характеристике.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профессии: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зеленая (садовод, лесник, специалист по ландшафтному дизайну,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цветовод-декоратор).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сладкая (кондитер, продавец в кондитерском отделе 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денежная (банкир, профессиональные теннисисты, боксеры, модель...)</a:t>
            </a:r>
          </a:p>
          <a:p>
            <a:pPr marL="68580" lvl="0" indent="0">
              <a:buClr>
                <a:srgbClr val="94C600"/>
              </a:buClr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2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72008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Игра: «Самая – самая»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5976663" cy="5184576"/>
          </a:xfrm>
        </p:spPr>
        <p:txBody>
          <a:bodyPr>
            <a:normAutofit fontScale="92500" lnSpcReduction="10000"/>
          </a:bodyPr>
          <a:lstStyle/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волосатая (парикмахер...)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детская (воспитатель, педиатр, детский психолог, учитель...)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смешная (юморист, клоун, пародист...)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общительная (журналист, экскурсовод, тренер, учитель, массовик-затейник...)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(сапер, хирург, разведчик, милиционер, политик, психолог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детская (воспитатель, помощник воспитателя)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высокая (монтажник – высотник)</a:t>
            </a:r>
          </a:p>
          <a:p>
            <a:pPr marL="68580" lvl="0" indent="0">
              <a:buClr>
                <a:srgbClr val="94C600"/>
              </a:buCl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зубастая (стоматолог)</a:t>
            </a:r>
          </a:p>
          <a:p>
            <a:pPr marL="6858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быстрая и железная (машинист и другие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жд.профессии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/>
          </a:p>
        </p:txBody>
      </p:sp>
      <p:pic>
        <p:nvPicPr>
          <p:cNvPr id="4098" name="Picture 2" descr="C:\Users\CAB13-PSY\Desktop\земля 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1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369379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36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7128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как вы понимаете это выражение</a:t>
            </a:r>
            <a:r>
              <a:rPr lang="ru-RU" sz="36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36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человек не знает, к какой пристани он держит путь, </a:t>
            </a:r>
            <a:r>
              <a:rPr lang="ru-RU" sz="36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него ни один ветер не будет попутным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(</a:t>
            </a: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Антуан 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Сент-Экзюпери</a:t>
            </a: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«Когда человек не знает, к какой </a:t>
            </a: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держит путь, </a:t>
            </a:r>
            <a:r>
              <a:rPr lang="ru-RU" sz="36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него ни один </a:t>
            </a:r>
            <a:r>
              <a:rPr lang="ru-RU" sz="3600" b="1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поезд </a:t>
            </a:r>
            <a:r>
              <a:rPr lang="ru-RU" sz="36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будет попутным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600" i="1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(интерпретация)</a:t>
            </a: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85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1.Игра «Угадай профессию»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96752"/>
            <a:ext cx="7704856" cy="5112568"/>
          </a:xfrm>
        </p:spPr>
        <p:txBody>
          <a:bodyPr>
            <a:normAutofit/>
          </a:bodyPr>
          <a:lstStyle/>
          <a:p>
            <a:pPr fontAlgn="auto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отдельных листах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бумаги напечатайте название профессий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прикрепите их к спинам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учеников.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Попросите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начать общаться друг с другом, чтобы узнать, что написано у них на спине, задавая только вопросы, на которые можно ответить «да» или «нет» (например, «Я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ношу форму? Я работаю с техникой?»).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C:\Users\CAB13-PSY\Desktop\игрул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7" b="8771"/>
          <a:stretch/>
        </p:blipFill>
        <p:spPr bwMode="auto">
          <a:xfrm>
            <a:off x="2627784" y="3645024"/>
            <a:ext cx="4080338" cy="288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4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Формируем две команды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136904" cy="48977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первой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«Упрямые рельсы»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второй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«Стальная магистраль»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дети сами затрудняются придумать название своей команде, можно предложить готовые варианты.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" descr="C:\Users\User\Desktop\Елена\человечки\челп9.jpg"/>
          <p:cNvPicPr>
            <a:picLocks noChangeAspect="1" noChangeArrowheads="1"/>
          </p:cNvPicPr>
          <p:nvPr/>
        </p:nvPicPr>
        <p:blipFill>
          <a:blip r:embed="rId2" cstate="print"/>
          <a:srcRect t="5387" b="13811"/>
          <a:stretch>
            <a:fillRect/>
          </a:stretch>
        </p:blipFill>
        <p:spPr bwMode="auto">
          <a:xfrm>
            <a:off x="2267744" y="3284984"/>
            <a:ext cx="4824536" cy="31936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25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Флаг команды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9" y="1628800"/>
            <a:ext cx="4896543" cy="4203829"/>
          </a:xfrm>
        </p:spPr>
        <p:txBody>
          <a:bodyPr>
            <a:normAutofit/>
          </a:bodyPr>
          <a:lstStyle/>
          <a:p>
            <a:pPr fontAlgn="auto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создать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эмблему или флаг для своей команды. 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редставить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эмблему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объяснить, почему был выбран такой дизайн. </a:t>
            </a:r>
          </a:p>
        </p:txBody>
      </p:sp>
      <p:pic>
        <p:nvPicPr>
          <p:cNvPr id="4" name="Picture 3" descr="C:\Users\CAB13-PSY\Desktop\2021-2022\человечки\чел 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1" r="18487"/>
          <a:stretch/>
        </p:blipFill>
        <p:spPr bwMode="auto">
          <a:xfrm>
            <a:off x="5724128" y="1844824"/>
            <a:ext cx="2827403" cy="448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43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8640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Волшебный мешок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0"/>
            <a:ext cx="4176464" cy="4464496"/>
          </a:xfrm>
        </p:spPr>
        <p:txBody>
          <a:bodyPr>
            <a:normAutofit lnSpcReduction="10000"/>
          </a:bodyPr>
          <a:lstStyle/>
          <a:p>
            <a:pPr fontAlgn="auto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продумать презентацию случайно выбранной профессии  из мешка, с целью её рекламы.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CAB13-PSY\Desktop\мешо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3"/>
            <a:ext cx="374441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33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«Машинист локомотива»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CAB13-PSY\Desktop\машинист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r="7440"/>
          <a:stretch/>
        </p:blipFill>
        <p:spPr bwMode="auto">
          <a:xfrm>
            <a:off x="1187624" y="2060848"/>
            <a:ext cx="6960158" cy="42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6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276872"/>
            <a:ext cx="7209249" cy="424847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не летчик, не артист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отличный машинист!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Твердою рукой вперед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локомотив ведет.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Пассажирам безопасно,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работник первоклассный!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CAB13-PSY\Desktop\машинистст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4704"/>
            <a:ext cx="3338314" cy="392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0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профессии «Проводник пассажирского вагона»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CAB13-PSY\Desktop\провод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" b="15014"/>
          <a:stretch/>
        </p:blipFill>
        <p:spPr bwMode="auto">
          <a:xfrm>
            <a:off x="1259632" y="2132856"/>
            <a:ext cx="6934376" cy="431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35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5" y="2276872"/>
            <a:ext cx="5328592" cy="388843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опрятный, аккуратный 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общении приятный!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одарит добротой. 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Проследит за чистотой.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доволен был народ,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Чашку чая принесет!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CAB13-PSY\Desktop\проводникпп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3" r="22759"/>
          <a:stretch/>
        </p:blipFill>
        <p:spPr bwMode="auto">
          <a:xfrm>
            <a:off x="5346828" y="847918"/>
            <a:ext cx="3048494" cy="40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3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920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Составьте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профессиограмму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Профе́ссиогра́мма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система признаков,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описывают профессию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норм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требований,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предъявляемых к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работнику.</a:t>
            </a:r>
          </a:p>
        </p:txBody>
      </p:sp>
    </p:spTree>
    <p:extLst>
      <p:ext uri="{BB962C8B-B14F-4D97-AF65-F5344CB8AC3E}">
        <p14:creationId xmlns:p14="http://schemas.microsoft.com/office/powerpoint/2010/main" val="159318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760640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Проводник на железнодорожном транспорте.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Принимает вагон согласно существующей описи, расписывается в маршрутном листе, получает постельное белье, чай, реализует все это во время рейса, следит за исправностью технической системы и санитарным состоянием вагона, за посадкой и своевременной высадкой пассажиров.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Должен знать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Нормативные документы, правила эксплуатации вагонов, основы психологии общения, уметь оказывать первую медицинскую помощь.</a:t>
            </a:r>
          </a:p>
          <a:p>
            <a:pPr fontAlgn="base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Профессионально важные качества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коммуникативные способности;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аккуратность;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внимательность;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хорошая зрительная память;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бездефектная дикция.</a:t>
            </a:r>
          </a:p>
          <a:p>
            <a:pPr fontAlgn="base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Медицинские противопоказания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нервные и психические заболевания;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болезни, связанные с потерей сознания;</a:t>
            </a:r>
          </a:p>
          <a:p>
            <a:pPr lvl="0" fontAlgn="base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нарушение координации движений, зрения, слуха.</a:t>
            </a:r>
          </a:p>
          <a:p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Users\CAB13-PSY\Desktop\2021-2022\человечки\чел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r="23353" b="6330"/>
          <a:stretch/>
        </p:blipFill>
        <p:spPr bwMode="auto">
          <a:xfrm>
            <a:off x="6660232" y="3717032"/>
            <a:ext cx="2003596" cy="271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01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кабинет по профориентации «Шаг в будущее»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Сборники </a:t>
            </a:r>
            <a:r>
              <a:rPr lang="ru-RU" sz="3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</a:t>
            </a:r>
            <a:endParaRPr lang="ru-RU" sz="3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CAB13-PSY\Desktop\професси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" t="11179" r="2924" b="23503"/>
          <a:stretch/>
        </p:blipFill>
        <p:spPr bwMode="auto">
          <a:xfrm>
            <a:off x="539552" y="2852936"/>
            <a:ext cx="815316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88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611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Долгосрочный проект: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«Город профессий»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thumbs.dreamstime.com/b/%D1%8E-%D0%B8-d-%D1%81%D0%BF%D1%80%D0%B0%D1%88%D0%B8%D0%B2%D0%B0%D1%8E%D1%82-%D0%B1%D0%B5-%D0%B8%D0%B7%D0%BD%D1%83-%D0%BB%D1%8E-%D0%B8-%D1%80%D0%B0%D0%B1%D0%BE%D1%82%D0%B0%D1%8F-%D0%B2-%D1%80%D0%B0%D0%B7-%D0%B8%D1%87%D0%BD%D1%8B%D1%85-%D0%BF%D1%80%D0%BE%D1%84%D0%B5%D1%81%D1%81%D0%B8%D1%8F%D1%85-595926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8036536" cy="37821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B13-PSY\Desktop\игра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r="10228" b="13396"/>
          <a:stretch/>
        </p:blipFill>
        <p:spPr bwMode="auto">
          <a:xfrm>
            <a:off x="611560" y="1196752"/>
            <a:ext cx="8002939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0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2722</TotalTime>
  <Words>652</Words>
  <Application>Microsoft Office PowerPoint</Application>
  <PresentationFormat>Экран (4:3)</PresentationFormat>
  <Paragraphs>91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Остин</vt:lpstr>
      <vt:lpstr>«Деловая игра как эффективная форма профориентационной работы»  </vt:lpstr>
      <vt:lpstr>      «Игры детей – вовсе не игры, а правильнее смотреть на них как на самое значительное и глубокомысленное занятие этого возраста».                                                                Мишель де Монтень </vt:lpstr>
      <vt:lpstr>Презентация PowerPoint</vt:lpstr>
      <vt:lpstr>Презентация PowerPoint</vt:lpstr>
      <vt:lpstr>Презентация PowerPoint</vt:lpstr>
      <vt:lpstr>Преимущества игрового метода </vt:lpstr>
      <vt:lpstr>Преимущества игрового метода</vt:lpstr>
      <vt:lpstr>Виды деловых игр </vt:lpstr>
      <vt:lpstr>Виды деловых игр.</vt:lpstr>
      <vt:lpstr>Условия  применения игрового метода:</vt:lpstr>
      <vt:lpstr>Деловая игра: «Путешествие в мир железнодорожных профессий»</vt:lpstr>
      <vt:lpstr>Игра: «Самая – самая» </vt:lpstr>
      <vt:lpstr>Игра: «Самая – самая» </vt:lpstr>
      <vt:lpstr> Объясните как вы понимаете это выражение? «Когда человек не знает, к какой пристани он держит путь, для него ни один ветер не будет попутным». (Антуан де Сент-Экзюпери)  «Когда человек не знает, к какой станции он держит путь, для него ни один поезд не будет попутным». (интерпретация)   </vt:lpstr>
      <vt:lpstr>1.Игра «Угадай профессию»</vt:lpstr>
      <vt:lpstr>2. Формируем две команды</vt:lpstr>
      <vt:lpstr>3. Флаг команды</vt:lpstr>
      <vt:lpstr>4. Волшебный мешок</vt:lpstr>
      <vt:lpstr>Реклама профессии  «Машинист локомотива»</vt:lpstr>
      <vt:lpstr>Презентация PowerPoint</vt:lpstr>
      <vt:lpstr>Реклама профессии «Проводник пассажирского вагона»</vt:lpstr>
      <vt:lpstr>Презентация PowerPoint</vt:lpstr>
      <vt:lpstr>5. Составьте профессиограмму:</vt:lpstr>
      <vt:lpstr>Презентация PowerPoint</vt:lpstr>
      <vt:lpstr>Виртуальный кабинет по профориентации «Шаг в будущее» Сборники профориентационных игр</vt:lpstr>
      <vt:lpstr>Долгосрочный проект: «Город профессий»</vt:lpstr>
      <vt:lpstr>Презентация PowerPoint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187</cp:revision>
  <dcterms:created xsi:type="dcterms:W3CDTF">2017-08-29T21:40:33Z</dcterms:created>
  <dcterms:modified xsi:type="dcterms:W3CDTF">2023-12-27T04:28:13Z</dcterms:modified>
</cp:coreProperties>
</file>